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Ubuntu"/>
      <p:regular r:id="rId42"/>
      <p:bold r:id="rId43"/>
      <p:italic r:id="rId44"/>
      <p:boldItalic r:id="rId45"/>
    </p:embeddedFont>
    <p:embeddedFont>
      <p:font typeface="Raleway"/>
      <p:regular r:id="rId46"/>
      <p:bold r:id="rId47"/>
      <p:italic r:id="rId48"/>
      <p:boldItalic r:id="rId49"/>
    </p:embeddedFont>
    <p:embeddedFont>
      <p:font typeface="Proxima Nova"/>
      <p:regular r:id="rId50"/>
      <p:bold r:id="rId51"/>
      <p:italic r:id="rId52"/>
      <p:boldItalic r:id="rId53"/>
    </p:embeddedFont>
    <p:embeddedFont>
      <p:font typeface="Roboto"/>
      <p:regular r:id="rId54"/>
      <p:bold r:id="rId55"/>
      <p:italic r:id="rId56"/>
      <p:boldItalic r:id="rId57"/>
    </p:embeddedFont>
    <p:embeddedFont>
      <p:font typeface="Source Sans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716">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E374210-CA30-428A-AAD2-FECB1F2A8F57}">
  <a:tblStyle styleId="{9E374210-CA30-428A-AAD2-FECB1F2A8F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3D41025-7A15-43E8-A16D-A6D26A68117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16"/>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regular.fntdata"/><Relationship Id="rId41" Type="http://schemas.openxmlformats.org/officeDocument/2006/relationships/slide" Target="slides/slide35.xml"/><Relationship Id="rId44" Type="http://schemas.openxmlformats.org/officeDocument/2006/relationships/font" Target="fonts/Ubuntu-italic.fntdata"/><Relationship Id="rId43" Type="http://schemas.openxmlformats.org/officeDocument/2006/relationships/font" Target="fonts/Ubuntu-bold.fntdata"/><Relationship Id="rId46" Type="http://schemas.openxmlformats.org/officeDocument/2006/relationships/font" Target="fonts/Raleway-regular.fntdata"/><Relationship Id="rId45" Type="http://schemas.openxmlformats.org/officeDocument/2006/relationships/font" Target="fonts/Ubuntu-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SourceSansPr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SansPr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SourceSansPro-bold.fntdata"/><Relationship Id="rId14" Type="http://schemas.openxmlformats.org/officeDocument/2006/relationships/slide" Target="slides/slide8.xml"/><Relationship Id="rId58" Type="http://schemas.openxmlformats.org/officeDocument/2006/relationships/font" Target="fonts/SourceSans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ate.com/technology/2018/11/college-campuses-electric-scooters-bird-lime-razor.html" TargetMode="External"/><Relationship Id="rId3" Type="http://schemas.openxmlformats.org/officeDocument/2006/relationships/hyperlink" Target="http://click.massmail.virginia.edu/?qs=883a783ac16bfc9b72a71775c395b773db20391ceb9dfe577a20e220c7325f6ad75ef2bd187e2af70b379706457fcdb586e43dabb6249e7b" TargetMode="External"/><Relationship Id="rId4" Type="http://schemas.openxmlformats.org/officeDocument/2006/relationships/hyperlink" Target="http://click.massmail.virginia.edu/?qs=acbb0176fa88f547e113eee1e8271b41700f213331944f819d67d9b22466b99eb445a5f93a65301357cbb04186b4b874176023ff7c036875" TargetMode="External"/><Relationship Id="rId5" Type="http://schemas.openxmlformats.org/officeDocument/2006/relationships/hyperlink" Target="https://www.insidehighered.com/news/2018/10/10/e-scooters-are-causing-safety-and-accessibility-headaches-campus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avalierdaily.com/article/2018/04/students-and-faculty-face-barriers-to-biking" TargetMode="External"/><Relationship Id="rId3" Type="http://schemas.openxmlformats.org/officeDocument/2006/relationships/hyperlink" Target="https://www.cvilletomorrow.org/articles/uva-bike-program-reports-growing-number-of-trip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rd.co/" TargetMode="External"/><Relationship Id="rId3" Type="http://schemas.openxmlformats.org/officeDocument/2006/relationships/hyperlink" Target="https://www.reuters.com/article/us-bird-funding/scooter-startup-bird-raises-300-million-in-latest-funding-round-idUSKBN1JO2N8" TargetMode="External"/><Relationship Id="rId4" Type="http://schemas.openxmlformats.org/officeDocument/2006/relationships/hyperlink" Target="https://techcrunch.com/2018/09/20/bird-hits-10-million-scooter-rid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past month the city of charlottesville approved a pilot program for the operation of electric scooters in the city. </a:t>
            </a:r>
            <a:r>
              <a:rPr lang="en"/>
              <a:t> — allowing </a:t>
            </a:r>
            <a:r>
              <a:rPr lang="en"/>
              <a:t>interested</a:t>
            </a:r>
            <a:r>
              <a:rPr lang="en"/>
              <a:t> companies to file proposals for servicing the area.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as the business analytics team, we’re here to provide Bird, a burgeoning e-scooter company, with strategies on entering Charlottesville’s market and structuring a </a:t>
            </a:r>
            <a:r>
              <a:rPr lang="en"/>
              <a:t>successful</a:t>
            </a:r>
            <a:r>
              <a:rPr lang="en"/>
              <a:t> pilot program. My name is Vivian Kim </a:t>
            </a:r>
            <a:r>
              <a:rPr lang="en">
                <a:solidFill>
                  <a:schemeClr val="dk2"/>
                </a:solidFill>
              </a:rPr>
              <a:t>and these are my teammates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6203b10f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6203b10f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move to the market section,</a:t>
            </a:r>
            <a:endParaRPr/>
          </a:p>
          <a:p>
            <a:pPr indent="0" lvl="0" marL="0" rtl="0" algn="l">
              <a:spcBef>
                <a:spcPts val="0"/>
              </a:spcBef>
              <a:spcAft>
                <a:spcPts val="0"/>
              </a:spcAft>
              <a:buNone/>
            </a:pPr>
            <a:r>
              <a:rPr lang="en"/>
              <a:t>As you can see the </a:t>
            </a:r>
            <a:r>
              <a:rPr lang="en"/>
              <a:t>horizontal</a:t>
            </a:r>
            <a:r>
              <a:rPr lang="en"/>
              <a:t> axis shows </a:t>
            </a:r>
            <a:endParaRPr/>
          </a:p>
          <a:p>
            <a:pPr indent="0" lvl="0" marL="0" rtl="0" algn="l">
              <a:spcBef>
                <a:spcPts val="0"/>
              </a:spcBef>
              <a:spcAft>
                <a:spcPts val="0"/>
              </a:spcAft>
              <a:buClr>
                <a:schemeClr val="dk2"/>
              </a:buClr>
              <a:buSzPts val="1100"/>
              <a:buFont typeface="Arial"/>
              <a:buNone/>
            </a:pPr>
            <a:r>
              <a:rPr lang="en">
                <a:solidFill>
                  <a:schemeClr val="dk2"/>
                </a:solidFill>
              </a:rPr>
              <a:t>Accessible = how easy it is to find or order this mode of transport</a:t>
            </a:r>
            <a:endParaRPr/>
          </a:p>
          <a:p>
            <a:pPr indent="0" lvl="0" marL="0" rtl="0" algn="l">
              <a:spcBef>
                <a:spcPts val="0"/>
              </a:spcBef>
              <a:spcAft>
                <a:spcPts val="0"/>
              </a:spcAft>
              <a:buNone/>
            </a:pPr>
            <a:r>
              <a:rPr lang="en"/>
              <a:t>The vertical axis shows</a:t>
            </a:r>
            <a:endParaRPr/>
          </a:p>
          <a:p>
            <a:pPr indent="0" lvl="0" marL="0" rtl="0" algn="l">
              <a:spcBef>
                <a:spcPts val="0"/>
              </a:spcBef>
              <a:spcAft>
                <a:spcPts val="0"/>
              </a:spcAft>
              <a:buNone/>
            </a:pPr>
            <a:r>
              <a:rPr lang="en">
                <a:solidFill>
                  <a:schemeClr val="dk2"/>
                </a:solidFill>
              </a:rPr>
              <a:t>User experience = how enjoyable the experience of actually using that mode of transportation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2 by 2 metrics is based on our survey of 173 UVa students                                                                                  </a:t>
            </a:r>
            <a:endParaRPr/>
          </a:p>
          <a:p>
            <a:pPr indent="0" lvl="0" marL="0" rtl="0" algn="l">
              <a:spcBef>
                <a:spcPts val="0"/>
              </a:spcBef>
              <a:spcAft>
                <a:spcPts val="0"/>
              </a:spcAft>
              <a:buNone/>
            </a:pPr>
            <a:r>
              <a:rPr lang="en"/>
              <a:t>Our most popular public transportation are UVA Buses</a:t>
            </a:r>
            <a:endParaRPr/>
          </a:p>
          <a:p>
            <a:pPr indent="0" lvl="0" marL="0" rtl="0" algn="l">
              <a:spcBef>
                <a:spcPts val="0"/>
              </a:spcBef>
              <a:spcAft>
                <a:spcPts val="0"/>
              </a:spcAft>
              <a:buNone/>
            </a:pPr>
            <a:r>
              <a:rPr lang="en"/>
              <a:t>65% of student often use UVA bus system to get around UVA.</a:t>
            </a:r>
            <a:endParaRPr/>
          </a:p>
          <a:p>
            <a:pPr indent="0" lvl="0" marL="0" rtl="0" algn="l">
              <a:spcBef>
                <a:spcPts val="0"/>
              </a:spcBef>
              <a:spcAft>
                <a:spcPts val="0"/>
              </a:spcAft>
              <a:buNone/>
            </a:pPr>
            <a:r>
              <a:rPr lang="en"/>
              <a:t>And 17% of people often use Uber or Left.</a:t>
            </a:r>
            <a:endParaRPr/>
          </a:p>
          <a:p>
            <a:pPr indent="0" lvl="0" marL="0" rtl="0" algn="l">
              <a:spcBef>
                <a:spcPts val="0"/>
              </a:spcBef>
              <a:spcAft>
                <a:spcPts val="0"/>
              </a:spcAft>
              <a:buNone/>
            </a:pPr>
            <a:r>
              <a:rPr lang="en"/>
              <a:t>While only 0.6% of student used Ubike.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public transportation, student also like to walking due to it’s 0 costs and easy to access, </a:t>
            </a:r>
            <a:endParaRPr/>
          </a:p>
          <a:p>
            <a:pPr indent="0" lvl="0" marL="0" rtl="0" algn="l">
              <a:spcBef>
                <a:spcPts val="0"/>
              </a:spcBef>
              <a:spcAft>
                <a:spcPts val="0"/>
              </a:spcAft>
              <a:buNone/>
            </a:pPr>
            <a:r>
              <a:rPr lang="en"/>
              <a:t>And  drive their personal car or bike and carpooling as a supplement from the public transportations.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such a competitive market, Bird should position itself carefully by provide a highly positive user experience and accessible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6203b10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6203b10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moved to UVA transportation market,</a:t>
            </a:r>
            <a:endParaRPr/>
          </a:p>
          <a:p>
            <a:pPr indent="0" lvl="0" marL="0" rtl="0" algn="l">
              <a:spcBef>
                <a:spcPts val="0"/>
              </a:spcBef>
              <a:spcAft>
                <a:spcPts val="0"/>
              </a:spcAft>
              <a:buNone/>
            </a:pPr>
            <a:r>
              <a:rPr lang="en"/>
              <a:t>We can see the graph shows the Affordability, accessibility and User experience of most popular </a:t>
            </a:r>
            <a:r>
              <a:rPr lang="en"/>
              <a:t>transportation</a:t>
            </a:r>
            <a:r>
              <a:rPr lang="en"/>
              <a:t> in the UVA community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a graphic on this slide with the green dots as potential opportunities on affordability and convenience’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User experience = how enjoyable the experience of actually using that mode of transportation is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Accessible = how easy it is to find or order this mode of transport</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6294cab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6294cab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a:t>
            </a:r>
            <a:r>
              <a:rPr lang="en">
                <a:solidFill>
                  <a:schemeClr val="dk2"/>
                </a:solidFill>
              </a:rPr>
              <a:t> biggest frustration with current transportation For students who take uva transportation zero times per week,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was that transportation options aren’t available at locations that are convenient to where they live.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For students who take uva transport over five times per week,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their biggest frustration was that uva transportation options are not available at the times that they need them.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For students who take uva transportation zero times per week, </a:t>
            </a:r>
            <a:endParaRPr/>
          </a:p>
          <a:p>
            <a:pPr indent="0" lvl="0" marL="0" rtl="0" algn="l">
              <a:spcBef>
                <a:spcPts val="0"/>
              </a:spcBef>
              <a:spcAft>
                <a:spcPts val="0"/>
              </a:spcAft>
              <a:buClr>
                <a:schemeClr val="dk2"/>
              </a:buClr>
              <a:buSzPts val="1100"/>
              <a:buFont typeface="Arial"/>
              <a:buNone/>
            </a:pPr>
            <a:r>
              <a:rPr lang="en"/>
              <a:t>their biggest frustration with current options at UVA was that transportation options aren’t available at locations that are convenient to where they live. </a:t>
            </a:r>
            <a:endParaRPr/>
          </a:p>
          <a:p>
            <a:pPr indent="0" lvl="0" marL="0" rtl="0" algn="l">
              <a:spcBef>
                <a:spcPts val="0"/>
              </a:spcBef>
              <a:spcAft>
                <a:spcPts val="0"/>
              </a:spcAft>
              <a:buClr>
                <a:schemeClr val="dk2"/>
              </a:buClr>
              <a:buSzPts val="1100"/>
              <a:buFont typeface="Arial"/>
              <a:buNone/>
            </a:pPr>
            <a:r>
              <a:rPr lang="en"/>
              <a:t>For students who take uva transport over five times per week, </a:t>
            </a:r>
            <a:endParaRPr/>
          </a:p>
          <a:p>
            <a:pPr indent="0" lvl="0" marL="0" rtl="0" algn="l">
              <a:spcBef>
                <a:spcPts val="0"/>
              </a:spcBef>
              <a:spcAft>
                <a:spcPts val="0"/>
              </a:spcAft>
              <a:buClr>
                <a:schemeClr val="dk2"/>
              </a:buClr>
              <a:buSzPts val="1100"/>
              <a:buFont typeface="Arial"/>
              <a:buNone/>
            </a:pPr>
            <a:r>
              <a:rPr lang="en"/>
              <a:t>their biggest frustration was that uva transportation options are not available at the times that they need them.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UVA transport options are.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Current transportation options are the UTS bus system and UBike.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Students who take uva transport more than five times per week had a different frustration.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One of the questions in our survey asked students what their biggest frustrations with UVA transportation such like  UTS bus system and UBike.</a:t>
            </a:r>
            <a:endParaRPr>
              <a:solidFill>
                <a:schemeClr val="dk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6294cabc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6294cabc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Students who used uva transport zero times per week were more likely to have a positive opinion of Bird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Students who used it over 5 times per week were unsure </a:t>
            </a:r>
            <a:r>
              <a:rPr lang="en">
                <a:solidFill>
                  <a:schemeClr val="dk2"/>
                </a:solidFill>
              </a:rPr>
              <a:t>of their opinion of Bird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Based on these results, it is crucial that we cater solutions to these preferences.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We need to advertise that Bird scooters are in convenient locations AND we need to incorporate positive brand messaging in our launch of Bird at UVA.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2"/>
                </a:solidFill>
              </a:rPr>
              <a:t>Other survey questions we had asked for students current opinion of Bird and asked what transportation options students use most often.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The results of these questions varied based on how many times students use uva transportation options. </a:t>
            </a:r>
            <a:endParaRPr>
              <a:solidFill>
                <a:schemeClr val="dk2"/>
              </a:solidFill>
            </a:endParaRPr>
          </a:p>
          <a:p>
            <a:pPr indent="0" lvl="0" marL="0" rtl="0" algn="l">
              <a:spcBef>
                <a:spcPts val="0"/>
              </a:spcBef>
              <a:spcAft>
                <a:spcPts val="0"/>
              </a:spcAft>
              <a:buNone/>
            </a:pPr>
            <a:r>
              <a:rPr lang="en">
                <a:solidFill>
                  <a:schemeClr val="dk2"/>
                </a:solidFill>
              </a:rPr>
              <a:t>and were more likely to use personal cars to get around UVA. </a:t>
            </a:r>
            <a:endParaRPr>
              <a:solidFill>
                <a:schemeClr val="dk2"/>
              </a:solidFill>
            </a:endParaRPr>
          </a:p>
          <a:p>
            <a:pPr indent="0" lvl="0" marL="0" rtl="0" algn="l">
              <a:spcBef>
                <a:spcPts val="0"/>
              </a:spcBef>
              <a:spcAft>
                <a:spcPts val="0"/>
              </a:spcAft>
              <a:buNone/>
            </a:pPr>
            <a:r>
              <a:rPr lang="en">
                <a:solidFill>
                  <a:schemeClr val="dk2"/>
                </a:solidFill>
              </a:rPr>
              <a:t>and were more likely to use the UVA bus system to get around UVA.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619c0d43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619c0d43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6294cabc0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6294cabc0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6294cabc0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6294cabc0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6203b10f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6203b10f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a:solidFill>
                  <a:schemeClr val="dk2"/>
                </a:solidFill>
              </a:rPr>
              <a:t>Cautious</a:t>
            </a:r>
            <a:r>
              <a:rPr lang="en">
                <a:solidFill>
                  <a:schemeClr val="dk2"/>
                </a:solidFill>
              </a:rPr>
              <a:t> obvi, riding on the lawn - We meet with the university on monday - we’ll work with the university on monday, just because the lawn is historic and there’s not much footpath”</a:t>
            </a:r>
            <a:endParaRPr>
              <a:solidFill>
                <a:schemeClr val="dk2"/>
              </a:solidFill>
            </a:endParaRPr>
          </a:p>
          <a:p>
            <a:pPr indent="0" lvl="0" marL="0" rtl="0" algn="l">
              <a:lnSpc>
                <a:spcPct val="100000"/>
              </a:lnSpc>
              <a:spcBef>
                <a:spcPts val="1000"/>
              </a:spcBef>
              <a:spcAft>
                <a:spcPts val="0"/>
              </a:spcAft>
              <a:buNone/>
            </a:pPr>
            <a:r>
              <a:t/>
            </a:r>
            <a:endParaRPr>
              <a:solidFill>
                <a:schemeClr val="dk2"/>
              </a:solidFill>
            </a:endParaRPr>
          </a:p>
          <a:p>
            <a:pPr indent="0" lvl="0" marL="0" rtl="0" algn="l">
              <a:lnSpc>
                <a:spcPct val="100000"/>
              </a:lnSpc>
              <a:spcBef>
                <a:spcPts val="1000"/>
              </a:spcBef>
              <a:spcAft>
                <a:spcPts val="0"/>
              </a:spcAft>
              <a:buNone/>
            </a:pPr>
            <a:r>
              <a:rPr lang="en">
                <a:solidFill>
                  <a:schemeClr val="dk2"/>
                </a:solidFill>
              </a:rPr>
              <a:t>Since Bird’s inception many university campuses have banned Bird Scooters. Campuses that have banned electric scooters: Arizona State, University of Arizona, University of Missouri, Ohio State University, Michigan State University, Loyola Marymount University</a:t>
            </a:r>
            <a:endParaRPr>
              <a:solidFill>
                <a:schemeClr val="dk2"/>
              </a:solidFill>
            </a:endParaRPr>
          </a:p>
          <a:p>
            <a:pPr indent="0" lvl="0" marL="0" rtl="0" algn="l">
              <a:lnSpc>
                <a:spcPct val="100000"/>
              </a:lnSpc>
              <a:spcBef>
                <a:spcPts val="1000"/>
              </a:spcBef>
              <a:spcAft>
                <a:spcPts val="0"/>
              </a:spcAft>
              <a:buNone/>
            </a:pPr>
            <a:r>
              <a:rPr lang="en">
                <a:solidFill>
                  <a:schemeClr val="dk2"/>
                </a:solidFill>
              </a:rPr>
              <a:t>UNC- https://www.newsobserver.com/news/local/article217385695.html</a:t>
            </a:r>
            <a:endParaRPr>
              <a:solidFill>
                <a:schemeClr val="dk2"/>
              </a:solidFill>
            </a:endParaRPr>
          </a:p>
          <a:p>
            <a:pPr indent="0" lvl="0" marL="0" rtl="0" algn="l">
              <a:lnSpc>
                <a:spcPct val="100000"/>
              </a:lnSpc>
              <a:spcBef>
                <a:spcPts val="1000"/>
              </a:spcBef>
              <a:spcAft>
                <a:spcPts val="0"/>
              </a:spcAft>
              <a:buNone/>
            </a:pPr>
            <a:r>
              <a:rPr lang="en">
                <a:solidFill>
                  <a:schemeClr val="dk2"/>
                </a:solidFill>
              </a:rPr>
              <a:t>UCSD - </a:t>
            </a:r>
            <a:r>
              <a:rPr lang="en" u="sng">
                <a:solidFill>
                  <a:schemeClr val="hlink"/>
                </a:solidFill>
                <a:hlinkClick r:id="rId2"/>
              </a:rPr>
              <a:t>https://slate.com/technology/2018/11/college-campuses-electric-scooters-bird-lime-razor.html</a:t>
            </a:r>
            <a:endParaRPr>
              <a:solidFill>
                <a:schemeClr val="dk2"/>
              </a:solidFill>
            </a:endParaRPr>
          </a:p>
          <a:p>
            <a:pPr indent="0" lvl="0" marL="0" rtl="0" algn="l">
              <a:lnSpc>
                <a:spcPct val="100000"/>
              </a:lnSpc>
              <a:spcBef>
                <a:spcPts val="1000"/>
              </a:spcBef>
              <a:spcAft>
                <a:spcPts val="0"/>
              </a:spcAft>
              <a:buNone/>
            </a:pPr>
            <a:r>
              <a:rPr lang="en">
                <a:solidFill>
                  <a:schemeClr val="dk2"/>
                </a:solidFill>
              </a:rPr>
              <a:t>LMU - http://www.laloyolan.com/news/lmu-temporarily-bans-electric-scooters-like-bird-and-lime-on/article_b0dd7f8f-989a-5dc5-aca9-5aae165de546.html</a:t>
            </a:r>
            <a:endParaRPr>
              <a:solidFill>
                <a:schemeClr val="dk2"/>
              </a:solidFill>
            </a:endParaRPr>
          </a:p>
          <a:p>
            <a:pPr indent="0" lvl="0" marL="0" rtl="0" algn="l">
              <a:lnSpc>
                <a:spcPct val="115000"/>
              </a:lnSpc>
              <a:spcBef>
                <a:spcPts val="0"/>
              </a:spcBef>
              <a:spcAft>
                <a:spcPts val="0"/>
              </a:spcAft>
              <a:buNone/>
            </a:pPr>
            <a:r>
              <a:t/>
            </a:r>
            <a:endParaRPr sz="700">
              <a:solidFill>
                <a:schemeClr val="dk2"/>
              </a:solidFill>
            </a:endParaRPr>
          </a:p>
          <a:p>
            <a:pPr indent="0" lvl="0" marL="0" rtl="0" algn="l">
              <a:lnSpc>
                <a:spcPct val="115000"/>
              </a:lnSpc>
              <a:spcBef>
                <a:spcPts val="1600"/>
              </a:spcBef>
              <a:spcAft>
                <a:spcPts val="0"/>
              </a:spcAft>
              <a:buClr>
                <a:schemeClr val="dk2"/>
              </a:buClr>
              <a:buSzPts val="1100"/>
              <a:buFont typeface="Arial"/>
              <a:buNone/>
            </a:pPr>
            <a:r>
              <a:rPr lang="en" sz="700">
                <a:solidFill>
                  <a:schemeClr val="dk2"/>
                </a:solidFill>
              </a:rPr>
              <a:t>-------------------------</a:t>
            </a:r>
            <a:endParaRPr sz="700">
              <a:solidFill>
                <a:schemeClr val="dk2"/>
              </a:solidFill>
            </a:endParaRPr>
          </a:p>
          <a:p>
            <a:pPr indent="0" lvl="0" marL="0" rtl="0" algn="l">
              <a:lnSpc>
                <a:spcPct val="115000"/>
              </a:lnSpc>
              <a:spcBef>
                <a:spcPts val="1600"/>
              </a:spcBef>
              <a:spcAft>
                <a:spcPts val="0"/>
              </a:spcAft>
              <a:buNone/>
            </a:pPr>
            <a:r>
              <a:rPr lang="en" sz="1200">
                <a:solidFill>
                  <a:schemeClr val="dk2"/>
                </a:solidFill>
                <a:latin typeface="Roboto"/>
                <a:ea typeface="Roboto"/>
                <a:cs typeface="Roboto"/>
                <a:sym typeface="Roboto"/>
              </a:rPr>
              <a:t>Obey all traffic laws including street signs, traffic lights, and speed limits. Use caution when approaching and passing pedestrians. / Do not operate, park, or re-charge these vehicles on sidewalks or in University buildings. This prohibition includes the University’s Medical Center buildings. / Be aware that </a:t>
            </a:r>
            <a:r>
              <a:rPr lang="en" sz="1200" u="sng">
                <a:solidFill>
                  <a:srgbClr val="1155CC"/>
                </a:solidFill>
                <a:latin typeface="Roboto"/>
                <a:ea typeface="Roboto"/>
                <a:cs typeface="Roboto"/>
                <a:sym typeface="Roboto"/>
                <a:hlinkClick r:id="rId3"/>
              </a:rPr>
              <a:t>University Housing</a:t>
            </a:r>
            <a:r>
              <a:rPr lang="en" sz="1200">
                <a:solidFill>
                  <a:schemeClr val="dk2"/>
                </a:solidFill>
                <a:latin typeface="Roboto"/>
                <a:ea typeface="Roboto"/>
                <a:cs typeface="Roboto"/>
                <a:sym typeface="Roboto"/>
              </a:rPr>
              <a:t> prohibits these vehicles from being brought inside residence halls. / Park in </a:t>
            </a:r>
            <a:r>
              <a:rPr lang="en" sz="1200" u="sng">
                <a:solidFill>
                  <a:srgbClr val="1155CC"/>
                </a:solidFill>
                <a:latin typeface="Roboto"/>
                <a:ea typeface="Roboto"/>
                <a:cs typeface="Roboto"/>
                <a:sym typeface="Roboto"/>
                <a:hlinkClick r:id="rId4"/>
              </a:rPr>
              <a:t>designated hubs for U-bike parking</a:t>
            </a:r>
            <a:r>
              <a:rPr lang="en" sz="1200">
                <a:solidFill>
                  <a:schemeClr val="dk2"/>
                </a:solidFill>
                <a:latin typeface="Roboto"/>
                <a:ea typeface="Roboto"/>
                <a:cs typeface="Roboto"/>
                <a:sym typeface="Roboto"/>
              </a:rPr>
              <a:t>. Parking in other locations, like sidewalks, building entrances, streets, grass, ramps, etc. impedes accessibility for members of our community and emergency responders.</a:t>
            </a:r>
            <a:endParaRPr sz="1200">
              <a:solidFill>
                <a:schemeClr val="dk2"/>
              </a:solidFill>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 HERE - need to abide by regulations AND help uva in enforcing regulations to mitigate chaos</a:t>
            </a:r>
            <a:endParaRPr/>
          </a:p>
          <a:p>
            <a:pPr indent="0" lvl="0" marL="0" rtl="0" algn="l">
              <a:spcBef>
                <a:spcPts val="0"/>
              </a:spcBef>
              <a:spcAft>
                <a:spcPts val="0"/>
              </a:spcAft>
              <a:buNone/>
            </a:pPr>
            <a:r>
              <a:rPr lang="en"/>
              <a:t>-compare: cities, universities uva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-Grove’s comments and </a:t>
            </a:r>
            <a:r>
              <a:rPr lang="en">
                <a:solidFill>
                  <a:schemeClr val="dk2"/>
                </a:solidFill>
              </a:rPr>
              <a:t>Dean Petters (about within dorms)</a:t>
            </a:r>
            <a:endParaRPr>
              <a:solidFill>
                <a:schemeClr val="dk2"/>
              </a:solidFill>
            </a:endParaRPr>
          </a:p>
          <a:p>
            <a:pPr indent="0" lvl="0" marL="0" rtl="0" algn="l">
              <a:spcBef>
                <a:spcPts val="0"/>
              </a:spcBef>
              <a:spcAft>
                <a:spcPts val="0"/>
              </a:spcAft>
              <a:buNone/>
            </a:pPr>
            <a:r>
              <a:rPr lang="en">
                <a:solidFill>
                  <a:schemeClr val="dk2"/>
                </a:solidFill>
              </a:rPr>
              <a:t>- One case that went well, one that didn’t go well </a:t>
            </a:r>
            <a:endParaRPr>
              <a:solidFill>
                <a:schemeClr val="dk2"/>
              </a:solidFill>
            </a:endParaRPr>
          </a:p>
          <a:p>
            <a:pPr indent="0" lvl="0" marL="0" rtl="0" algn="l">
              <a:spcBef>
                <a:spcPts val="0"/>
              </a:spcBef>
              <a:spcAft>
                <a:spcPts val="0"/>
              </a:spcAft>
              <a:buNone/>
            </a:pPr>
            <a:r>
              <a:rPr lang="en"/>
              <a:t>- Other schools: </a:t>
            </a:r>
            <a:r>
              <a:rPr lang="en" u="sng">
                <a:solidFill>
                  <a:schemeClr val="hlink"/>
                </a:solidFill>
                <a:hlinkClick r:id="rId5"/>
              </a:rPr>
              <a:t>https://www.insidehighered.com/news/2018/10/10/e-scooters-are-causing-safety-and-accessibility-headaches-campuses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6294cabc0_2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6294cabc0_2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6203b10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6203b10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BEING: successes and failures of ubike on grounds and why that led us to looking into STUDENT PERCEPTION, REGULATION, AND INFRASTRUCTURE for bird</a:t>
            </a:r>
            <a:endParaRPr/>
          </a:p>
          <a:p>
            <a:pPr indent="0" lvl="0" marL="0" rtl="0" algn="l">
              <a:spcBef>
                <a:spcPts val="0"/>
              </a:spcBef>
              <a:spcAft>
                <a:spcPts val="0"/>
              </a:spcAft>
              <a:buNone/>
            </a:pPr>
            <a:r>
              <a:rPr lang="en" u="sng">
                <a:solidFill>
                  <a:schemeClr val="hlink"/>
                </a:solidFill>
                <a:hlinkClick r:id="rId2"/>
              </a:rPr>
              <a:t>http://www.cavalierdaily.com/article/2018/04/students-and-faculty-face-barriers-to-biking</a:t>
            </a:r>
            <a:endParaRPr/>
          </a:p>
          <a:p>
            <a:pPr indent="0" lvl="0" marL="0" rtl="0" algn="l">
              <a:spcBef>
                <a:spcPts val="0"/>
              </a:spcBef>
              <a:spcAft>
                <a:spcPts val="0"/>
              </a:spcAft>
              <a:buNone/>
            </a:pPr>
            <a:r>
              <a:rPr lang="en" u="sng">
                <a:solidFill>
                  <a:schemeClr val="hlink"/>
                </a:solidFill>
                <a:hlinkClick r:id="rId3"/>
              </a:rPr>
              <a:t>https://www.cvilletomorrow.org/articles/uva-bike-program-reports-growing-number-of-trips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61df588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61df588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2011, Cavalier Daily first cites the beginnings of Ubike proposals, with much approval from the university community - both faculty and students.</a:t>
            </a:r>
            <a:endParaRPr/>
          </a:p>
          <a:p>
            <a:pPr indent="0" lvl="0" marL="0" rtl="0" algn="l">
              <a:spcBef>
                <a:spcPts val="0"/>
              </a:spcBef>
              <a:spcAft>
                <a:spcPts val="0"/>
              </a:spcAft>
              <a:buNone/>
            </a:pPr>
            <a:r>
              <a:rPr lang="en"/>
              <a:t>The summer of 2014, marked the kick off of this program on Grounds, receiving funding from VDOT</a:t>
            </a:r>
            <a:endParaRPr/>
          </a:p>
          <a:p>
            <a:pPr indent="0" lvl="0" marL="0" rtl="0" algn="l">
              <a:spcBef>
                <a:spcPts val="0"/>
              </a:spcBef>
              <a:spcAft>
                <a:spcPts val="0"/>
              </a:spcAft>
              <a:buNone/>
            </a:pPr>
            <a:r>
              <a:rPr lang="en"/>
              <a:t>however, today, four years later, we see that these racks remain largely untouched, with few students holding memberships for ubikes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evidence raises the questions: What places Bird in a better spot than UBike? How can Bird learn from UBike’s failure?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6203b10f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203b10f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a:t>
            </a:r>
            <a:r>
              <a:rPr lang="en">
                <a:latin typeface="Source Sans Pro"/>
                <a:ea typeface="Source Sans Pro"/>
                <a:cs typeface="Source Sans Pro"/>
                <a:sym typeface="Source Sans Pro"/>
              </a:rPr>
              <a:t>learly </a:t>
            </a:r>
            <a:r>
              <a:rPr b="1" lang="en">
                <a:latin typeface="Source Sans Pro"/>
                <a:ea typeface="Source Sans Pro"/>
                <a:cs typeface="Source Sans Pro"/>
                <a:sym typeface="Source Sans Pro"/>
              </a:rPr>
              <a:t>communicate expectations </a:t>
            </a:r>
            <a:r>
              <a:rPr lang="en">
                <a:latin typeface="Source Sans Pro"/>
                <a:ea typeface="Source Sans Pro"/>
                <a:cs typeface="Source Sans Pro"/>
                <a:sym typeface="Source Sans Pro"/>
              </a:rPr>
              <a:t>within the student community</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Create </a:t>
            </a:r>
            <a:r>
              <a:rPr b="1" lang="en">
                <a:latin typeface="Source Sans Pro"/>
                <a:ea typeface="Source Sans Pro"/>
                <a:cs typeface="Source Sans Pro"/>
                <a:sym typeface="Source Sans Pro"/>
              </a:rPr>
              <a:t>bike lanes </a:t>
            </a:r>
            <a:r>
              <a:rPr lang="en">
                <a:latin typeface="Source Sans Pro"/>
                <a:ea typeface="Source Sans Pro"/>
                <a:cs typeface="Source Sans Pro"/>
                <a:sym typeface="Source Sans Pro"/>
              </a:rPr>
              <a:t>Downtown and on Alderman Road for </a:t>
            </a:r>
            <a:r>
              <a:rPr b="1" lang="en">
                <a:latin typeface="Source Sans Pro"/>
                <a:ea typeface="Source Sans Pro"/>
                <a:cs typeface="Source Sans Pro"/>
                <a:sym typeface="Source Sans Pro"/>
              </a:rPr>
              <a:t>safe riding. </a:t>
            </a:r>
            <a:r>
              <a:rPr lang="en">
                <a:latin typeface="Source Sans Pro"/>
                <a:ea typeface="Source Sans Pro"/>
                <a:cs typeface="Source Sans Pro"/>
                <a:sym typeface="Source Sans Pro"/>
              </a:rPr>
              <a:t>This will decrease use of Bird Scooters on sidewalks and make riding safer on larger streets</a:t>
            </a:r>
            <a:endParaRPr>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Innovate technology </a:t>
            </a:r>
            <a:r>
              <a:rPr lang="en">
                <a:latin typeface="Source Sans Pro"/>
                <a:ea typeface="Source Sans Pro"/>
                <a:cs typeface="Source Sans Pro"/>
                <a:sym typeface="Source Sans Pro"/>
              </a:rPr>
              <a:t>to allow parking or riding only in designated areas. By implementing geofencing, (using current GPS systems,) Bird can alert riders to refrain from riding in areas of high pedestrian traffic (ie. around the amphitheatre) or in areas deemed unsafe</a:t>
            </a:r>
            <a:endParaRPr>
              <a:latin typeface="Source Sans Pro"/>
              <a:ea typeface="Source Sans Pro"/>
              <a:cs typeface="Source Sans Pro"/>
              <a:sym typeface="Source Sans Pro"/>
            </a:endParaRPr>
          </a:p>
          <a:p>
            <a:pPr indent="0" lvl="0" marL="0" rtl="0" algn="ctr">
              <a:spcBef>
                <a:spcPts val="0"/>
              </a:spcBef>
              <a:spcAft>
                <a:spcPts val="0"/>
              </a:spcAft>
              <a:buNone/>
            </a:pPr>
            <a:r>
              <a:t/>
            </a:r>
            <a:endParaRPr sz="1400">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40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POINT HERE: big challenges here, need to integrate and make more bike lanes/precautions for safety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Bike lanes, terrain (hills and cobblestone), compare with cities that worked for biking/scooters, traffic flow (students crossing streets, cars, students walking), street access</a:t>
            </a:r>
            <a:endParaRPr/>
          </a:p>
          <a:p>
            <a:pPr indent="-298450" lvl="0" marL="457200" rtl="0" algn="l">
              <a:spcBef>
                <a:spcPts val="0"/>
              </a:spcBef>
              <a:spcAft>
                <a:spcPts val="0"/>
              </a:spcAft>
              <a:buSzPts val="1100"/>
              <a:buChar char="-"/>
            </a:pPr>
            <a:r>
              <a:rPr lang="en"/>
              <a:t>Charging (not solar powered, cant charge in school facilites -dorms, etc)</a:t>
            </a:r>
            <a:endParaRPr/>
          </a:p>
          <a:p>
            <a:pPr indent="0" lvl="0" marL="0" rtl="0" algn="l">
              <a:spcBef>
                <a:spcPts val="0"/>
              </a:spcBef>
              <a:spcAft>
                <a:spcPts val="0"/>
              </a:spcAft>
              <a:buNone/>
            </a:pPr>
            <a:r>
              <a:rPr lang="en" sz="1150">
                <a:solidFill>
                  <a:srgbClr val="666666"/>
                </a:solidFill>
              </a:rPr>
              <a:t>"It will be a pilot program that creates a corridor for cars and bicycles in places where the road is not wide enough for a separate bicycle lane," White said. "They will run down Alderman Road from McCormick Road to Jefferson Park Avenue. The road has to be relatively flat and the car has to be moving at about the same speed as the bicycles."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6203b10f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6203b10f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with our survey we also wanted to look at consumer preferences. The top two things that students cared about were convenience in paying with plus dollars/cav advantage, and better accessibility in docking locations. With that being said, we can now move on to our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 HERE - consumer preferences essentially...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Meg’s survey data!</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619c0d43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619c0d43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being said, let’s move on to our recommendations and risks.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619c0d43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619c0d43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we’ve mentioned before, we want to succeed where UBike failed. This starts with looking at effective ways to increase early adoption to make up for initial sunk costs - so our focus here is promotions. We want to have many different methods of promotion to reach a wide variety in audience, so for example informal onboarding sessions and brand ambassadors that give out free stuff and promote Bird to their peers.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from competition, we want to focus on improving the User Experience - as mentioned on the last slide, students care most about convenient ways to buy rides and better accessibility. UBikes for example were mostly on grounds, where students are only 5 minutes or so away from their classes…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to ensure successful integration with the UVA system, we want to make sure that we don’t run into issues that previous campuses experienced with legal issues. To resolve this we want to focus on Geofencing, which keeps track of scooter locations and making sure that they are following administration rules.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this all leads to is our overall goal of quick adoption and ensuring the success of our pilot program.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619c0d43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619c0d43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but not least, let’s look at the risks we will consider.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want to consider customer impression and university relations. With good promotion methods this won’t be too likely, but the impact is very severe since if we don’t do a good job with customers and administration, we won’t exist on grounds. We can resolve this with good promotion for user friendliness and convenience, as well as making sure UVA administration is secure in our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is risk of other companies - Bird has already filed their application to the city of Charlottesville, and when we enter the market, based on the two way table we looked at earlier we can really gain a good brand name recognition for quality and affordability.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Loss of revenue is something we always have to consider, and in this case we want to utilize pilot program feedback to analyze our flaws, and also expand from where UBikes failed in terms of more convenient distribution streams.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but perhaps one of the most important, thing we want to consider is liability of riders. We plan to have waivers to sign and presentations on user safety before a user is allowed to access a scooter, but ultimately if a rider gets hurt then this is a pretty severe issue and the negative impact rider injury could cause would be very severe. Pushing for user safety regarding riding scooters will really help to mitigate this risk.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6294cabc0_2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6294cabc0_2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Does anyone have questions for 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619c0d43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619c0d43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87a019d7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87a019d7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perception of e-scooters by city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87a019d7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87a019d7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perception of e-scooters by income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87a019d7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87a019d7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trips rule the roads - Share of vehicle trips by distance, 2017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619c0d43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19c0d43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answer these questions through an analysis on Bird’s Value Proposition, UVA’s current transportation market, key factors to successful integration… (and our recommendations and risks)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6294cabc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6294cabc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6294cabc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6294cabc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6294cabc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6294cabc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294cabc0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294cabc0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6294cabc0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6294cabc0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6294cabc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6294cabc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constantly tight battle for market share within the e-scooter business, Bird and its competitors are forced to keep their prices low and have little room to differentiate in terms of pricing. What Bird needs to do in order to establish itself and make a profit within the UVA area is to gain recognition with university staff and students. Bird needs to separate itself from its competition, which Keyu and Meg will discuss in detail now.</a:t>
            </a:r>
            <a:endParaRPr/>
          </a:p>
          <a:p>
            <a:pPr indent="0" lvl="0" marL="0" rtl="0" algn="l">
              <a:spcBef>
                <a:spcPts val="0"/>
              </a:spcBef>
              <a:spcAft>
                <a:spcPts val="0"/>
              </a:spcAft>
              <a:buNone/>
            </a:pPr>
            <a:r>
              <a:rPr lang="en"/>
              <a:t>Perks: Bird $5  vs Lime $3 for referral </a:t>
            </a:r>
            <a:endParaRPr/>
          </a:p>
          <a:p>
            <a:pPr indent="0" lvl="0" marL="0" rtl="0" algn="l">
              <a:spcBef>
                <a:spcPts val="0"/>
              </a:spcBef>
              <a:spcAft>
                <a:spcPts val="0"/>
              </a:spcAft>
              <a:buNone/>
            </a:pPr>
            <a:r>
              <a:rPr lang="en"/>
              <a:t>Differentiator: University Coverage</a:t>
            </a:r>
            <a:endParaRPr/>
          </a:p>
          <a:p>
            <a:pPr indent="0" lvl="0" marL="0" rtl="0" algn="l">
              <a:spcBef>
                <a:spcPts val="0"/>
              </a:spcBef>
              <a:spcAft>
                <a:spcPts val="0"/>
              </a:spcAft>
              <a:buNone/>
            </a:pPr>
            <a:r>
              <a:rPr lang="en"/>
              <a:t>Customer Services:  363K 4.9 points on App Store, vs Lime 417k 4.9 points on app store vs 11 rating</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619c0d43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619c0d43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a:t>
            </a:r>
            <a:r>
              <a:rPr lang="en"/>
              <a:t>recommendation</a:t>
            </a:r>
            <a:r>
              <a:rPr lang="en"/>
              <a:t> was to </a:t>
            </a:r>
            <a:r>
              <a:rPr lang="en">
                <a:solidFill>
                  <a:schemeClr val="dk2"/>
                </a:solidFill>
              </a:rPr>
              <a:t>focus on promotions, user experience, geo-fencing in order to </a:t>
            </a:r>
            <a:r>
              <a:rPr lang="en"/>
              <a:t>encourage early consumer adoption and build a strong foundation for Bird’s services at UVA</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619c0d43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619c0d43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1df58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1df58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https://www.bird.co/</a:t>
            </a:r>
            <a:endParaRPr/>
          </a:p>
          <a:p>
            <a:pPr indent="0" lvl="0" marL="0" rtl="0" algn="l">
              <a:spcBef>
                <a:spcPts val="0"/>
              </a:spcBef>
              <a:spcAft>
                <a:spcPts val="0"/>
              </a:spcAft>
              <a:buNone/>
            </a:pPr>
            <a:r>
              <a:rPr lang="en" u="sng">
                <a:solidFill>
                  <a:schemeClr val="hlink"/>
                </a:solidFill>
                <a:hlinkClick r:id="rId3"/>
              </a:rPr>
              <a:t>https://www.reuters.com/article/us-bird-funding/scooter-startup-bird-raises-300-million-in-latest-funding-round-idUSKBN1JO2N8</a:t>
            </a:r>
            <a:endParaRPr/>
          </a:p>
          <a:p>
            <a:pPr indent="0" lvl="0" marL="0" rtl="0" algn="l">
              <a:spcBef>
                <a:spcPts val="0"/>
              </a:spcBef>
              <a:spcAft>
                <a:spcPts val="0"/>
              </a:spcAft>
              <a:buNone/>
            </a:pPr>
            <a:r>
              <a:rPr lang="en" u="sng">
                <a:solidFill>
                  <a:schemeClr val="hlink"/>
                </a:solidFill>
                <a:hlinkClick r:id="rId4"/>
              </a:rPr>
              <a:t>https://techcrunch.com/2018/09/20/bird-hits-10-million-scooter-rides/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Founded in April of 2017, Bird has expanded rapidly to 73 cities across the United States and over 100 cities worldwide. Of its locations, Bird places a heavy emphasis on college campus given their desirable demographics. Students are tech-savvy, many have tight wallets, and have places they need to get to quickly. Thus far, Bird has been able to attract over 2 million users and $418 million in financing, providing Bird with a great basis for extending its services to the UVA student body as well.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62651a94e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62651a94e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our research, we created a 7 question survey and distributed it amongst over 150 UVA students. The questions in our survey revolved around 2 topics: 1) students opinions of transportation options at UVA and 2) student opinions of Bird. This particular graphic shows the results of our survey question gauging current student perceptions of Bird. As you can see…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As you can see from this graphic, over 56 percent of UVA students have a positive opinion on Bird, exemplified by their scoring of Bird as very positive or somewhat positive. Additionally, just over 30 percent of UVA students say they are unsure about Bird, meaning that educating customers about Bird’s offering will be </a:t>
            </a:r>
            <a:r>
              <a:rPr lang="en"/>
              <a:t>essential</a:t>
            </a:r>
            <a:r>
              <a:rPr lang="en"/>
              <a:t> as Bird continues to expand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Introduce survey FIRST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1df588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1df588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capitalizing on Bird’s brand, we also wanted to capitalize on Bird’s business model. To do that, we drew conclusions from the unit economics of one scooter, which is depicted in the graph. Based on a number of assumptions and information gathered from data online, we depicted how one Bird scooter’s revenue per ride and cost per ride change based on the number of rides per day that single scooter experiences. An average of 3 rides per day would make the per ride profit for one scooter just above zero. However, we advise that Bird  implement a launch strategy that maintains 7 rides per scooter per day. By maintaining this average per scooter usage, Bird scooters would experience a higher per ride profitability, and Bird would be able to breakeven on the initial cost of one scooter in under a month. By becoming profitable within the first month, Bird will be able to fund continuous marketing and communication with the UVA community.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19c0d43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19c0d43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Font typeface="Ubuntu"/>
              <a:buNone/>
              <a:defRPr sz="4200">
                <a:latin typeface="Ubuntu"/>
                <a:ea typeface="Ubuntu"/>
                <a:cs typeface="Ubuntu"/>
                <a:sym typeface="Ubuntu"/>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42900" lvl="1" marL="914400" algn="ctr">
              <a:spcBef>
                <a:spcPts val="1600"/>
              </a:spcBef>
              <a:spcAft>
                <a:spcPts val="0"/>
              </a:spcAft>
              <a:buClr>
                <a:schemeClr val="lt1"/>
              </a:buClr>
              <a:buSzPts val="1800"/>
              <a:buChar char="○"/>
              <a:defRPr>
                <a:solidFill>
                  <a:schemeClr val="lt1"/>
                </a:solidFill>
              </a:defRPr>
            </a:lvl2pPr>
            <a:lvl3pPr indent="-342900" lvl="2" marL="1371600" algn="ctr">
              <a:spcBef>
                <a:spcPts val="1600"/>
              </a:spcBef>
              <a:spcAft>
                <a:spcPts val="0"/>
              </a:spcAft>
              <a:buClr>
                <a:schemeClr val="lt1"/>
              </a:buClr>
              <a:buSzPts val="1800"/>
              <a:buChar char="■"/>
              <a:defRPr>
                <a:solidFill>
                  <a:schemeClr val="lt1"/>
                </a:solidFill>
              </a:defRPr>
            </a:lvl3pPr>
            <a:lvl4pPr indent="-342900" lvl="3" marL="1828800" algn="ctr">
              <a:spcBef>
                <a:spcPts val="1600"/>
              </a:spcBef>
              <a:spcAft>
                <a:spcPts val="0"/>
              </a:spcAft>
              <a:buClr>
                <a:schemeClr val="lt1"/>
              </a:buClr>
              <a:buSzPts val="1800"/>
              <a:buChar char="●"/>
              <a:defRPr>
                <a:solidFill>
                  <a:schemeClr val="lt1"/>
                </a:solidFill>
              </a:defRPr>
            </a:lvl4pPr>
            <a:lvl5pPr indent="-342900" lvl="4" marL="2286000" algn="ctr">
              <a:spcBef>
                <a:spcPts val="1600"/>
              </a:spcBef>
              <a:spcAft>
                <a:spcPts val="0"/>
              </a:spcAft>
              <a:buClr>
                <a:schemeClr val="lt1"/>
              </a:buClr>
              <a:buSzPts val="1800"/>
              <a:buChar char="○"/>
              <a:defRPr>
                <a:solidFill>
                  <a:schemeClr val="lt1"/>
                </a:solidFill>
              </a:defRPr>
            </a:lvl5pPr>
            <a:lvl6pPr indent="-342900" lvl="5" marL="2743200" algn="ctr">
              <a:spcBef>
                <a:spcPts val="1600"/>
              </a:spcBef>
              <a:spcAft>
                <a:spcPts val="0"/>
              </a:spcAft>
              <a:buClr>
                <a:schemeClr val="lt1"/>
              </a:buClr>
              <a:buSzPts val="1800"/>
              <a:buChar char="■"/>
              <a:defRPr>
                <a:solidFill>
                  <a:schemeClr val="lt1"/>
                </a:solidFill>
              </a:defRPr>
            </a:lvl6pPr>
            <a:lvl7pPr indent="-342900" lvl="6" marL="3200400" algn="ctr">
              <a:spcBef>
                <a:spcPts val="1600"/>
              </a:spcBef>
              <a:spcAft>
                <a:spcPts val="0"/>
              </a:spcAft>
              <a:buClr>
                <a:schemeClr val="lt1"/>
              </a:buClr>
              <a:buSzPts val="1800"/>
              <a:buChar char="●"/>
              <a:defRPr>
                <a:solidFill>
                  <a:schemeClr val="lt1"/>
                </a:solidFill>
              </a:defRPr>
            </a:lvl7pPr>
            <a:lvl8pPr indent="-342900" lvl="7" marL="3657600" algn="ctr">
              <a:spcBef>
                <a:spcPts val="1600"/>
              </a:spcBef>
              <a:spcAft>
                <a:spcPts val="0"/>
              </a:spcAft>
              <a:buClr>
                <a:schemeClr val="lt1"/>
              </a:buClr>
              <a:buSzPts val="1800"/>
              <a:buChar char="○"/>
              <a:defRPr>
                <a:solidFill>
                  <a:schemeClr val="lt1"/>
                </a:solidFill>
              </a:defRPr>
            </a:lvl8pPr>
            <a:lvl9pPr indent="-342900" lvl="8" marL="4114800" algn="ctr">
              <a:spcBef>
                <a:spcPts val="1600"/>
              </a:spcBef>
              <a:spcAft>
                <a:spcPts val="1600"/>
              </a:spcAft>
              <a:buClr>
                <a:schemeClr val="lt1"/>
              </a:buClr>
              <a:buSzPts val="18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42900" lvl="2" marL="1371600">
              <a:spcBef>
                <a:spcPts val="1600"/>
              </a:spcBef>
              <a:spcAft>
                <a:spcPts val="0"/>
              </a:spcAft>
              <a:buSzPts val="1800"/>
              <a:buChar char="■"/>
              <a:defRPr/>
            </a:lvl3pPr>
            <a:lvl4pPr indent="-342900" lvl="3" marL="1828800">
              <a:spcBef>
                <a:spcPts val="1600"/>
              </a:spcBef>
              <a:spcAft>
                <a:spcPts val="0"/>
              </a:spcAft>
              <a:buSzPts val="1800"/>
              <a:buChar char="●"/>
              <a:defRPr/>
            </a:lvl4pPr>
            <a:lvl5pPr indent="-342900" lvl="4" marL="2286000">
              <a:spcBef>
                <a:spcPts val="1600"/>
              </a:spcBef>
              <a:spcAft>
                <a:spcPts val="0"/>
              </a:spcAft>
              <a:buSzPts val="1800"/>
              <a:buChar char="○"/>
              <a:defRPr/>
            </a:lvl5pPr>
            <a:lvl6pPr indent="-342900" lvl="5" marL="2743200">
              <a:spcBef>
                <a:spcPts val="1600"/>
              </a:spcBef>
              <a:spcAft>
                <a:spcPts val="0"/>
              </a:spcAft>
              <a:buSzPts val="1800"/>
              <a:buChar char="■"/>
              <a:defRPr/>
            </a:lvl6pPr>
            <a:lvl7pPr indent="-342900" lvl="6" marL="3200400">
              <a:spcBef>
                <a:spcPts val="1600"/>
              </a:spcBef>
              <a:spcAft>
                <a:spcPts val="0"/>
              </a:spcAft>
              <a:buSzPts val="1800"/>
              <a:buChar char="●"/>
              <a:defRPr/>
            </a:lvl7pPr>
            <a:lvl8pPr indent="-342900" lvl="7" marL="3657600">
              <a:spcBef>
                <a:spcPts val="1600"/>
              </a:spcBef>
              <a:spcAft>
                <a:spcPts val="0"/>
              </a:spcAft>
              <a:buSzPts val="1800"/>
              <a:buChar char="○"/>
              <a:defRPr/>
            </a:lvl8pPr>
            <a:lvl9pPr indent="-342900" lvl="8" marL="4114800">
              <a:spcBef>
                <a:spcPts val="1600"/>
              </a:spcBef>
              <a:spcAft>
                <a:spcPts val="1600"/>
              </a:spcAft>
              <a:buSzPts val="1800"/>
              <a:buChar char="■"/>
              <a:defRPr/>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42900" lvl="1" marL="914400">
              <a:spcBef>
                <a:spcPts val="1600"/>
              </a:spcBef>
              <a:spcAft>
                <a:spcPts val="0"/>
              </a:spcAft>
              <a:buClr>
                <a:schemeClr val="lt1"/>
              </a:buClr>
              <a:buSzPts val="1800"/>
              <a:buChar char="○"/>
              <a:defRPr>
                <a:solidFill>
                  <a:schemeClr val="lt1"/>
                </a:solidFill>
              </a:defRPr>
            </a:lvl2pPr>
            <a:lvl3pPr indent="-342900" lvl="2" marL="1371600">
              <a:spcBef>
                <a:spcPts val="1600"/>
              </a:spcBef>
              <a:spcAft>
                <a:spcPts val="0"/>
              </a:spcAft>
              <a:buClr>
                <a:schemeClr val="lt1"/>
              </a:buClr>
              <a:buSzPts val="1800"/>
              <a:buChar char="■"/>
              <a:defRPr>
                <a:solidFill>
                  <a:schemeClr val="lt1"/>
                </a:solidFill>
              </a:defRPr>
            </a:lvl3pPr>
            <a:lvl4pPr indent="-342900" lvl="3" marL="1828800">
              <a:spcBef>
                <a:spcPts val="1600"/>
              </a:spcBef>
              <a:spcAft>
                <a:spcPts val="0"/>
              </a:spcAft>
              <a:buClr>
                <a:schemeClr val="lt1"/>
              </a:buClr>
              <a:buSzPts val="1800"/>
              <a:buChar char="●"/>
              <a:defRPr>
                <a:solidFill>
                  <a:schemeClr val="lt1"/>
                </a:solidFill>
              </a:defRPr>
            </a:lvl4pPr>
            <a:lvl5pPr indent="-342900" lvl="4" marL="2286000">
              <a:spcBef>
                <a:spcPts val="1600"/>
              </a:spcBef>
              <a:spcAft>
                <a:spcPts val="0"/>
              </a:spcAft>
              <a:buClr>
                <a:schemeClr val="lt1"/>
              </a:buClr>
              <a:buSzPts val="1800"/>
              <a:buChar char="○"/>
              <a:defRPr>
                <a:solidFill>
                  <a:schemeClr val="lt1"/>
                </a:solidFill>
              </a:defRPr>
            </a:lvl5pPr>
            <a:lvl6pPr indent="-342900" lvl="5" marL="2743200">
              <a:spcBef>
                <a:spcPts val="1600"/>
              </a:spcBef>
              <a:spcAft>
                <a:spcPts val="0"/>
              </a:spcAft>
              <a:buClr>
                <a:schemeClr val="lt1"/>
              </a:buClr>
              <a:buSzPts val="1800"/>
              <a:buChar char="■"/>
              <a:defRPr>
                <a:solidFill>
                  <a:schemeClr val="lt1"/>
                </a:solidFill>
              </a:defRPr>
            </a:lvl6pPr>
            <a:lvl7pPr indent="-342900" lvl="6" marL="3200400">
              <a:spcBef>
                <a:spcPts val="1600"/>
              </a:spcBef>
              <a:spcAft>
                <a:spcPts val="0"/>
              </a:spcAft>
              <a:buClr>
                <a:schemeClr val="lt1"/>
              </a:buClr>
              <a:buSzPts val="1800"/>
              <a:buChar char="●"/>
              <a:defRPr>
                <a:solidFill>
                  <a:schemeClr val="lt1"/>
                </a:solidFill>
              </a:defRPr>
            </a:lvl7pPr>
            <a:lvl8pPr indent="-342900" lvl="7" marL="3657600">
              <a:spcBef>
                <a:spcPts val="1600"/>
              </a:spcBef>
              <a:spcAft>
                <a:spcPts val="0"/>
              </a:spcAft>
              <a:buClr>
                <a:schemeClr val="lt1"/>
              </a:buClr>
              <a:buSzPts val="1800"/>
              <a:buChar char="○"/>
              <a:defRPr>
                <a:solidFill>
                  <a:schemeClr val="lt1"/>
                </a:solidFill>
              </a:defRPr>
            </a:lvl8pPr>
            <a:lvl9pPr indent="-342900" lvl="8" marL="4114800">
              <a:spcBef>
                <a:spcPts val="1600"/>
              </a:spcBef>
              <a:spcAft>
                <a:spcPts val="1600"/>
              </a:spcAft>
              <a:buClr>
                <a:schemeClr val="lt1"/>
              </a:buClr>
              <a:buSzPts val="18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Ubuntu"/>
              <a:buNone/>
              <a:defRPr b="1" sz="3000">
                <a:solidFill>
                  <a:schemeClr val="dk2"/>
                </a:solidFill>
                <a:latin typeface="Ubuntu"/>
                <a:ea typeface="Ubuntu"/>
                <a:cs typeface="Ubuntu"/>
                <a:sym typeface="Ubuntu"/>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42900" lvl="1" marL="9144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2pPr>
            <a:lvl3pPr indent="-342900" lvl="2" marL="13716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3pPr>
            <a:lvl4pPr indent="-342900" lvl="3" marL="18288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4pPr>
            <a:lvl5pPr indent="-342900" lvl="4" marL="22860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5pPr>
            <a:lvl6pPr indent="-342900" lvl="5" marL="27432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6pPr>
            <a:lvl7pPr indent="-342900" lvl="6" marL="32004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7pPr>
            <a:lvl8pPr indent="-342900" lvl="7" marL="36576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8pPr>
            <a:lvl9pPr indent="-342900" lvl="8" marL="4114800">
              <a:lnSpc>
                <a:spcPct val="115000"/>
              </a:lnSpc>
              <a:spcBef>
                <a:spcPts val="1600"/>
              </a:spcBef>
              <a:spcAft>
                <a:spcPts val="160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hyperlink" Target="http://www.cavalierdaily.com/article/2014/10/bike-share-program-suspend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slide" Target="/ppt/slides/slide27.xml"/><Relationship Id="rId11" Type="http://schemas.openxmlformats.org/officeDocument/2006/relationships/slide" Target="/ppt/slides/slide34.xml"/><Relationship Id="rId10" Type="http://schemas.openxmlformats.org/officeDocument/2006/relationships/slide" Target="/ppt/slides/slide33.xml"/><Relationship Id="rId12" Type="http://schemas.openxmlformats.org/officeDocument/2006/relationships/slide" Target="/ppt/slides/slide35.xml"/><Relationship Id="rId9" Type="http://schemas.openxmlformats.org/officeDocument/2006/relationships/slide" Target="/ppt/slides/slide32.xml"/><Relationship Id="rId5" Type="http://schemas.openxmlformats.org/officeDocument/2006/relationships/slide" Target="/ppt/slides/slide28.xml"/><Relationship Id="rId6" Type="http://schemas.openxmlformats.org/officeDocument/2006/relationships/slide" Target="/ppt/slides/slide29.xml"/><Relationship Id="rId7" Type="http://schemas.openxmlformats.org/officeDocument/2006/relationships/slide" Target="/ppt/slides/slide30.xml"/><Relationship Id="rId8" Type="http://schemas.openxmlformats.org/officeDocument/2006/relationships/slide" Target="/ppt/slides/slide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usatoday.com/story/news/nation/2013/09/11/lyft-uber-for-university-students/2800477/" TargetMode="External"/><Relationship Id="rId4" Type="http://schemas.openxmlformats.org/officeDocument/2006/relationships/hyperlink" Target="http://business.time.com/2013/06/27/rideshare-battle-shifts-to-l-a-city-tells-uber-lyft-sidecar-to-stop-picking-up-riders/" TargetMode="External"/><Relationship Id="rId5" Type="http://schemas.openxmlformats.org/officeDocument/2006/relationships/hyperlink" Target="https://www.boston.com/news/technology/2015/10/27/the-rise-of-uber-in-boston-by-the-numbers" TargetMode="External"/><Relationship Id="rId6" Type="http://schemas.openxmlformats.org/officeDocument/2006/relationships/hyperlink" Target="https://www.latimes.com/business/technology/la-fi-0105-lyft-growth-20160105-story.html" TargetMode="External"/><Relationship Id="rId7" Type="http://schemas.openxmlformats.org/officeDocument/2006/relationships/hyperlink" Target="https://www.bizjournals.com/losangeles/news/2018/01/16/lyft-drove-221-million-into-los-angeles-economy.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2.png"/><Relationship Id="rId10" Type="http://schemas.openxmlformats.org/officeDocument/2006/relationships/image" Target="../media/image1.png"/><Relationship Id="rId9"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33.png"/><Relationship Id="rId6" Type="http://schemas.openxmlformats.org/officeDocument/2006/relationships/image" Target="../media/image3.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slide" Target="/ppt/slides/slide30.xml"/><Relationship Id="rId5" Type="http://schemas.openxmlformats.org/officeDocument/2006/relationships/image" Target="../media/image3.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Bird e-scooters set to</a:t>
            </a:r>
            <a:endParaRPr/>
          </a:p>
          <a:p>
            <a:pPr indent="0" lvl="0" marL="0" rtl="0" algn="l">
              <a:spcBef>
                <a:spcPts val="0"/>
              </a:spcBef>
              <a:spcAft>
                <a:spcPts val="0"/>
              </a:spcAft>
              <a:buNone/>
            </a:pPr>
            <a:r>
              <a:rPr lang="en"/>
              <a:t>fly in Charlottesville</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Ubuntu"/>
                <a:ea typeface="Ubuntu"/>
                <a:cs typeface="Ubuntu"/>
                <a:sym typeface="Ubuntu"/>
              </a:rPr>
              <a:t>An analysis of how Bird should enter </a:t>
            </a:r>
            <a:endParaRPr b="1">
              <a:latin typeface="Ubuntu"/>
              <a:ea typeface="Ubuntu"/>
              <a:cs typeface="Ubuntu"/>
              <a:sym typeface="Ubuntu"/>
            </a:endParaRPr>
          </a:p>
          <a:p>
            <a:pPr indent="0" lvl="0" marL="0" rtl="0" algn="l">
              <a:spcBef>
                <a:spcPts val="0"/>
              </a:spcBef>
              <a:spcAft>
                <a:spcPts val="0"/>
              </a:spcAft>
              <a:buNone/>
            </a:pPr>
            <a:r>
              <a:rPr b="1" lang="en">
                <a:latin typeface="Ubuntu"/>
                <a:ea typeface="Ubuntu"/>
                <a:cs typeface="Ubuntu"/>
                <a:sym typeface="Ubuntu"/>
              </a:rPr>
              <a:t>UVA’s transportation market  </a:t>
            </a:r>
            <a:endParaRPr b="1">
              <a:latin typeface="Ubuntu"/>
              <a:ea typeface="Ubuntu"/>
              <a:cs typeface="Ubuntu"/>
              <a:sym typeface="Ubuntu"/>
            </a:endParaRPr>
          </a:p>
        </p:txBody>
      </p:sp>
      <p:pic>
        <p:nvPicPr>
          <p:cNvPr id="60" name="Google Shape;60;p13"/>
          <p:cNvPicPr preferRelativeResize="0"/>
          <p:nvPr/>
        </p:nvPicPr>
        <p:blipFill>
          <a:blip r:embed="rId3">
            <a:alphaModFix/>
          </a:blip>
          <a:stretch>
            <a:fillRect/>
          </a:stretch>
        </p:blipFill>
        <p:spPr>
          <a:xfrm>
            <a:off x="6569650" y="264475"/>
            <a:ext cx="2272450" cy="2204275"/>
          </a:xfrm>
          <a:prstGeom prst="rect">
            <a:avLst/>
          </a:prstGeom>
          <a:noFill/>
          <a:ln>
            <a:noFill/>
          </a:ln>
        </p:spPr>
      </p:pic>
      <p:sp>
        <p:nvSpPr>
          <p:cNvPr id="61" name="Google Shape;61;p13"/>
          <p:cNvSpPr txBox="1"/>
          <p:nvPr/>
        </p:nvSpPr>
        <p:spPr>
          <a:xfrm>
            <a:off x="486875" y="2908825"/>
            <a:ext cx="8183700" cy="10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Tyler West, Tosan Johnson, Phoenix Jitpaisarnsook, Vivian Kim, Meg Garland, Keyu Chen</a:t>
            </a:r>
            <a:endParaRPr sz="2400">
              <a:solidFill>
                <a:srgbClr val="FFFFFF"/>
              </a:solidFill>
            </a:endParaRPr>
          </a:p>
        </p:txBody>
      </p:sp>
      <p:sp>
        <p:nvSpPr>
          <p:cNvPr id="62" name="Google Shape;62;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cxnSp>
        <p:nvCxnSpPr>
          <p:cNvPr id="163" name="Google Shape;163;p22"/>
          <p:cNvCxnSpPr/>
          <p:nvPr/>
        </p:nvCxnSpPr>
        <p:spPr>
          <a:xfrm>
            <a:off x="4572000" y="1341196"/>
            <a:ext cx="0" cy="31647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2"/>
          <p:cNvCxnSpPr/>
          <p:nvPr/>
        </p:nvCxnSpPr>
        <p:spPr>
          <a:xfrm>
            <a:off x="668375" y="2852325"/>
            <a:ext cx="7720200" cy="0"/>
          </a:xfrm>
          <a:prstGeom prst="straightConnector1">
            <a:avLst/>
          </a:prstGeom>
          <a:noFill/>
          <a:ln cap="flat" cmpd="sng" w="9525">
            <a:solidFill>
              <a:schemeClr val="dk2"/>
            </a:solidFill>
            <a:prstDash val="solid"/>
            <a:round/>
            <a:headEnd len="med" w="med" type="none"/>
            <a:tailEnd len="med" w="med" type="none"/>
          </a:ln>
        </p:spPr>
      </p:cxnSp>
      <p:pic>
        <p:nvPicPr>
          <p:cNvPr id="165" name="Google Shape;165;p22"/>
          <p:cNvPicPr preferRelativeResize="0"/>
          <p:nvPr/>
        </p:nvPicPr>
        <p:blipFill>
          <a:blip r:embed="rId3">
            <a:alphaModFix/>
          </a:blip>
          <a:stretch>
            <a:fillRect/>
          </a:stretch>
        </p:blipFill>
        <p:spPr>
          <a:xfrm>
            <a:off x="6671275" y="929687"/>
            <a:ext cx="1148500" cy="1114138"/>
          </a:xfrm>
          <a:prstGeom prst="rect">
            <a:avLst/>
          </a:prstGeom>
          <a:noFill/>
          <a:ln>
            <a:noFill/>
          </a:ln>
        </p:spPr>
      </p:pic>
      <p:sp>
        <p:nvSpPr>
          <p:cNvPr id="166" name="Google Shape;166;p22"/>
          <p:cNvSpPr txBox="1"/>
          <p:nvPr/>
        </p:nvSpPr>
        <p:spPr>
          <a:xfrm>
            <a:off x="7251725" y="2814200"/>
            <a:ext cx="17715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High accessibility  </a:t>
            </a:r>
            <a:endParaRPr b="1"/>
          </a:p>
        </p:txBody>
      </p:sp>
      <p:sp>
        <p:nvSpPr>
          <p:cNvPr id="167" name="Google Shape;167;p22"/>
          <p:cNvSpPr txBox="1"/>
          <p:nvPr/>
        </p:nvSpPr>
        <p:spPr>
          <a:xfrm>
            <a:off x="3477650" y="999500"/>
            <a:ext cx="28005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Positive user experience</a:t>
            </a:r>
            <a:endParaRPr b="1"/>
          </a:p>
        </p:txBody>
      </p:sp>
      <p:grpSp>
        <p:nvGrpSpPr>
          <p:cNvPr id="168" name="Google Shape;168;p22"/>
          <p:cNvGrpSpPr/>
          <p:nvPr/>
        </p:nvGrpSpPr>
        <p:grpSpPr>
          <a:xfrm>
            <a:off x="3337675" y="1488755"/>
            <a:ext cx="2986487" cy="2676507"/>
            <a:chOff x="3337675" y="1336355"/>
            <a:chExt cx="2986487" cy="2676507"/>
          </a:xfrm>
        </p:grpSpPr>
        <p:pic>
          <p:nvPicPr>
            <p:cNvPr id="169" name="Google Shape;169;p22"/>
            <p:cNvPicPr preferRelativeResize="0"/>
            <p:nvPr/>
          </p:nvPicPr>
          <p:blipFill>
            <a:blip r:embed="rId4">
              <a:alphaModFix/>
            </a:blip>
            <a:stretch>
              <a:fillRect/>
            </a:stretch>
          </p:blipFill>
          <p:spPr>
            <a:xfrm>
              <a:off x="4175872" y="1878039"/>
              <a:ext cx="922500" cy="578650"/>
            </a:xfrm>
            <a:prstGeom prst="rect">
              <a:avLst/>
            </a:prstGeom>
            <a:noFill/>
            <a:ln>
              <a:noFill/>
            </a:ln>
          </p:spPr>
        </p:pic>
        <p:pic>
          <p:nvPicPr>
            <p:cNvPr id="170" name="Google Shape;170;p22"/>
            <p:cNvPicPr preferRelativeResize="0"/>
            <p:nvPr/>
          </p:nvPicPr>
          <p:blipFill rotWithShape="1">
            <a:blip r:embed="rId5">
              <a:alphaModFix/>
            </a:blip>
            <a:srcRect b="5589" l="23841" r="23783" t="0"/>
            <a:stretch/>
          </p:blipFill>
          <p:spPr>
            <a:xfrm>
              <a:off x="3337675" y="1336355"/>
              <a:ext cx="700501" cy="838945"/>
            </a:xfrm>
            <a:prstGeom prst="rect">
              <a:avLst/>
            </a:prstGeom>
            <a:noFill/>
            <a:ln>
              <a:noFill/>
            </a:ln>
          </p:spPr>
        </p:pic>
        <p:pic>
          <p:nvPicPr>
            <p:cNvPr id="171" name="Google Shape;171;p22"/>
            <p:cNvPicPr preferRelativeResize="0"/>
            <p:nvPr/>
          </p:nvPicPr>
          <p:blipFill rotWithShape="1">
            <a:blip r:embed="rId6">
              <a:alphaModFix/>
            </a:blip>
            <a:srcRect b="0" l="52421" r="0" t="0"/>
            <a:stretch/>
          </p:blipFill>
          <p:spPr>
            <a:xfrm>
              <a:off x="5175662" y="3079698"/>
              <a:ext cx="1148499" cy="933164"/>
            </a:xfrm>
            <a:prstGeom prst="rect">
              <a:avLst/>
            </a:prstGeom>
            <a:noFill/>
            <a:ln>
              <a:noFill/>
            </a:ln>
          </p:spPr>
        </p:pic>
      </p:grpSp>
      <p:grpSp>
        <p:nvGrpSpPr>
          <p:cNvPr id="172" name="Google Shape;172;p22"/>
          <p:cNvGrpSpPr/>
          <p:nvPr/>
        </p:nvGrpSpPr>
        <p:grpSpPr>
          <a:xfrm>
            <a:off x="2057400" y="2323625"/>
            <a:ext cx="6165900" cy="1027050"/>
            <a:chOff x="2057400" y="2171225"/>
            <a:chExt cx="6165900" cy="1027050"/>
          </a:xfrm>
        </p:grpSpPr>
        <p:sp>
          <p:nvSpPr>
            <p:cNvPr id="173" name="Google Shape;173;p22"/>
            <p:cNvSpPr txBox="1"/>
            <p:nvPr/>
          </p:nvSpPr>
          <p:spPr>
            <a:xfrm>
              <a:off x="7086600" y="2171225"/>
              <a:ext cx="1136700" cy="3435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Walking</a:t>
              </a:r>
              <a:endParaRPr b="1" sz="1800">
                <a:solidFill>
                  <a:srgbClr val="FFFFFF"/>
                </a:solidFill>
              </a:endParaRPr>
            </a:p>
          </p:txBody>
        </p:sp>
        <p:sp>
          <p:nvSpPr>
            <p:cNvPr id="174" name="Google Shape;174;p22"/>
            <p:cNvSpPr txBox="1"/>
            <p:nvPr/>
          </p:nvSpPr>
          <p:spPr>
            <a:xfrm>
              <a:off x="4858825" y="2604375"/>
              <a:ext cx="1856400" cy="3435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Personal Bike</a:t>
              </a:r>
              <a:endParaRPr b="1" sz="1800">
                <a:solidFill>
                  <a:srgbClr val="FFFFFF"/>
                </a:solidFill>
              </a:endParaRPr>
            </a:p>
          </p:txBody>
        </p:sp>
        <p:sp>
          <p:nvSpPr>
            <p:cNvPr id="175" name="Google Shape;175;p22"/>
            <p:cNvSpPr txBox="1"/>
            <p:nvPr/>
          </p:nvSpPr>
          <p:spPr>
            <a:xfrm>
              <a:off x="2908375" y="2854775"/>
              <a:ext cx="1856400" cy="3435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Personal Car</a:t>
              </a:r>
              <a:endParaRPr b="1" sz="1800">
                <a:solidFill>
                  <a:srgbClr val="FFFFFF"/>
                </a:solidFill>
              </a:endParaRPr>
            </a:p>
          </p:txBody>
        </p:sp>
        <p:sp>
          <p:nvSpPr>
            <p:cNvPr id="176" name="Google Shape;176;p22"/>
            <p:cNvSpPr txBox="1"/>
            <p:nvPr/>
          </p:nvSpPr>
          <p:spPr>
            <a:xfrm>
              <a:off x="2057400" y="2265863"/>
              <a:ext cx="1465200" cy="3435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Carpooling</a:t>
              </a:r>
              <a:endParaRPr b="1" sz="1800">
                <a:solidFill>
                  <a:srgbClr val="FFFFFF"/>
                </a:solidFill>
              </a:endParaRPr>
            </a:p>
          </p:txBody>
        </p:sp>
      </p:grpSp>
      <p:sp>
        <p:nvSpPr>
          <p:cNvPr id="177" name="Google Shape;177;p22"/>
          <p:cNvSpPr txBox="1"/>
          <p:nvPr/>
        </p:nvSpPr>
        <p:spPr>
          <a:xfrm>
            <a:off x="189200" y="2865500"/>
            <a:ext cx="17715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 accessibility  </a:t>
            </a:r>
            <a:endParaRPr b="1"/>
          </a:p>
        </p:txBody>
      </p:sp>
      <p:sp>
        <p:nvSpPr>
          <p:cNvPr id="178" name="Google Shape;178;p22"/>
          <p:cNvSpPr txBox="1"/>
          <p:nvPr/>
        </p:nvSpPr>
        <p:spPr>
          <a:xfrm>
            <a:off x="3520863" y="4429700"/>
            <a:ext cx="28005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Negative user experience</a:t>
            </a:r>
            <a:endParaRPr b="1"/>
          </a:p>
        </p:txBody>
      </p:sp>
      <p:pic>
        <p:nvPicPr>
          <p:cNvPr id="179" name="Google Shape;179;p22"/>
          <p:cNvPicPr preferRelativeResize="0"/>
          <p:nvPr/>
        </p:nvPicPr>
        <p:blipFill>
          <a:blip r:embed="rId7">
            <a:alphaModFix/>
          </a:blip>
          <a:stretch>
            <a:fillRect/>
          </a:stretch>
        </p:blipFill>
        <p:spPr>
          <a:xfrm>
            <a:off x="903300" y="4819179"/>
            <a:ext cx="7337403" cy="329796"/>
          </a:xfrm>
          <a:prstGeom prst="rect">
            <a:avLst/>
          </a:prstGeom>
          <a:noFill/>
          <a:ln>
            <a:noFill/>
          </a:ln>
        </p:spPr>
      </p:pic>
      <p:pic>
        <p:nvPicPr>
          <p:cNvPr id="180" name="Google Shape;180;p22"/>
          <p:cNvPicPr preferRelativeResize="0"/>
          <p:nvPr/>
        </p:nvPicPr>
        <p:blipFill>
          <a:blip r:embed="rId8">
            <a:alphaModFix/>
          </a:blip>
          <a:stretch>
            <a:fillRect/>
          </a:stretch>
        </p:blipFill>
        <p:spPr>
          <a:xfrm>
            <a:off x="904987" y="4819175"/>
            <a:ext cx="7334018" cy="329800"/>
          </a:xfrm>
          <a:prstGeom prst="rect">
            <a:avLst/>
          </a:prstGeom>
          <a:noFill/>
          <a:ln>
            <a:noFill/>
          </a:ln>
        </p:spPr>
      </p:pic>
      <p:sp>
        <p:nvSpPr>
          <p:cNvPr id="181" name="Google Shape;18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Bird should position itself carefully</a:t>
            </a:r>
            <a:endParaRPr sz="3000">
              <a:solidFill>
                <a:srgbClr val="000000"/>
              </a:solidFill>
            </a:endParaRPr>
          </a:p>
        </p:txBody>
      </p:sp>
      <p:pic>
        <p:nvPicPr>
          <p:cNvPr id="182" name="Google Shape;182;p22"/>
          <p:cNvPicPr preferRelativeResize="0"/>
          <p:nvPr/>
        </p:nvPicPr>
        <p:blipFill>
          <a:blip r:embed="rId9">
            <a:alphaModFix/>
          </a:blip>
          <a:stretch>
            <a:fillRect/>
          </a:stretch>
        </p:blipFill>
        <p:spPr>
          <a:xfrm>
            <a:off x="438600" y="4729225"/>
            <a:ext cx="427096" cy="414275"/>
          </a:xfrm>
          <a:prstGeom prst="rect">
            <a:avLst/>
          </a:prstGeom>
          <a:noFill/>
          <a:ln>
            <a:noFill/>
          </a:ln>
        </p:spPr>
      </p:pic>
      <p:pic>
        <p:nvPicPr>
          <p:cNvPr id="183" name="Google Shape;183;p22"/>
          <p:cNvPicPr preferRelativeResize="0"/>
          <p:nvPr/>
        </p:nvPicPr>
        <p:blipFill>
          <a:blip r:embed="rId9">
            <a:alphaModFix/>
          </a:blip>
          <a:stretch>
            <a:fillRect/>
          </a:stretch>
        </p:blipFill>
        <p:spPr>
          <a:xfrm>
            <a:off x="8240700" y="4729225"/>
            <a:ext cx="427096" cy="414275"/>
          </a:xfrm>
          <a:prstGeom prst="rect">
            <a:avLst/>
          </a:prstGeom>
          <a:noFill/>
          <a:ln>
            <a:noFill/>
          </a:ln>
        </p:spPr>
      </p:pic>
      <p:sp>
        <p:nvSpPr>
          <p:cNvPr id="184" name="Google Shape;184;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aphicFrame>
        <p:nvGraphicFramePr>
          <p:cNvPr id="189" name="Google Shape;189;p23"/>
          <p:cNvGraphicFramePr/>
          <p:nvPr/>
        </p:nvGraphicFramePr>
        <p:xfrm>
          <a:off x="867600" y="1485985"/>
          <a:ext cx="3000000" cy="3000000"/>
        </p:xfrm>
        <a:graphic>
          <a:graphicData uri="http://schemas.openxmlformats.org/drawingml/2006/table">
            <a:tbl>
              <a:tblPr>
                <a:noFill/>
                <a:tableStyleId>{9E374210-CA30-428A-AAD2-FECB1F2A8F57}</a:tableStyleId>
              </a:tblPr>
              <a:tblGrid>
                <a:gridCol w="1855750"/>
                <a:gridCol w="1855750"/>
                <a:gridCol w="1855750"/>
                <a:gridCol w="1855750"/>
              </a:tblGrid>
              <a:tr h="647875">
                <a:tc>
                  <a:txBody>
                    <a:bodyPr/>
                    <a:lstStyle/>
                    <a:p>
                      <a:pPr indent="0" lvl="0" marL="0" rtl="0" algn="l">
                        <a:spcBef>
                          <a:spcPts val="0"/>
                        </a:spcBef>
                        <a:spcAft>
                          <a:spcPts val="0"/>
                        </a:spcAft>
                        <a:buNone/>
                      </a:pPr>
                      <a:r>
                        <a:rPr lang="en"/>
                        <a:t>Transportation method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Affordability </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sz="1350">
                          <a:solidFill>
                            <a:schemeClr val="dk2"/>
                          </a:solidFill>
                        </a:rPr>
                        <a:t>Accessibility </a:t>
                      </a:r>
                      <a:endParaRPr/>
                    </a:p>
                  </a:txBody>
                  <a:tcPr marT="91425" marB="91425" marR="91425" marL="91425" anchor="ctr">
                    <a:solidFill>
                      <a:srgbClr val="D9D9D9"/>
                    </a:solidFill>
                  </a:tcPr>
                </a:tc>
                <a:tc>
                  <a:txBody>
                    <a:bodyPr/>
                    <a:lstStyle/>
                    <a:p>
                      <a:pPr indent="0" lvl="0" marL="0" rtl="0" algn="ctr">
                        <a:spcBef>
                          <a:spcPts val="0"/>
                        </a:spcBef>
                        <a:spcAft>
                          <a:spcPts val="0"/>
                        </a:spcAft>
                        <a:buNone/>
                      </a:pPr>
                      <a:r>
                        <a:rPr lang="en"/>
                        <a:t>User experience </a:t>
                      </a:r>
                      <a:endParaRPr/>
                    </a:p>
                  </a:txBody>
                  <a:tcPr marT="91425" marB="91425" marR="91425" marL="91425" anchor="ctr">
                    <a:solidFill>
                      <a:srgbClr val="D9D9D9"/>
                    </a:solidFill>
                  </a:tcPr>
                </a:tc>
              </a:tr>
              <a:tr h="426450">
                <a:tc>
                  <a:txBody>
                    <a:bodyPr/>
                    <a:lstStyle/>
                    <a:p>
                      <a:pPr indent="0" lvl="0" marL="0" rtl="0" algn="l">
                        <a:spcBef>
                          <a:spcPts val="0"/>
                        </a:spcBef>
                        <a:spcAft>
                          <a:spcPts val="0"/>
                        </a:spcAft>
                        <a:buNone/>
                      </a:pPr>
                      <a:r>
                        <a:rPr b="1" lang="en"/>
                        <a:t>E-scooter</a:t>
                      </a:r>
                      <a:endParaRPr b="1"/>
                    </a:p>
                  </a:txBody>
                  <a:tcPr marT="91425" marB="91425" marR="91425" marL="91425">
                    <a:solidFill>
                      <a:srgbClr val="DCD2EA"/>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6450">
                <a:tc>
                  <a:txBody>
                    <a:bodyPr/>
                    <a:lstStyle/>
                    <a:p>
                      <a:pPr indent="0" lvl="0" marL="0" rtl="0" algn="l">
                        <a:spcBef>
                          <a:spcPts val="0"/>
                        </a:spcBef>
                        <a:spcAft>
                          <a:spcPts val="0"/>
                        </a:spcAft>
                        <a:buNone/>
                      </a:pPr>
                      <a:r>
                        <a:rPr lang="en"/>
                        <a:t>UBike</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6450">
                <a:tc>
                  <a:txBody>
                    <a:bodyPr/>
                    <a:lstStyle/>
                    <a:p>
                      <a:pPr indent="0" lvl="0" marL="0" rtl="0" algn="l">
                        <a:spcBef>
                          <a:spcPts val="0"/>
                        </a:spcBef>
                        <a:spcAft>
                          <a:spcPts val="0"/>
                        </a:spcAft>
                        <a:buNone/>
                      </a:pPr>
                      <a:r>
                        <a:rPr lang="en"/>
                        <a:t>Bus</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54650">
                <a:tc>
                  <a:txBody>
                    <a:bodyPr/>
                    <a:lstStyle/>
                    <a:p>
                      <a:pPr indent="0" lvl="0" marL="0" rtl="0" algn="l">
                        <a:spcBef>
                          <a:spcPts val="0"/>
                        </a:spcBef>
                        <a:spcAft>
                          <a:spcPts val="0"/>
                        </a:spcAft>
                        <a:buNone/>
                      </a:pPr>
                      <a:r>
                        <a:rPr lang="en"/>
                        <a:t>Uber/Lyft</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6450">
                <a:tc>
                  <a:txBody>
                    <a:bodyPr/>
                    <a:lstStyle/>
                    <a:p>
                      <a:pPr indent="0" lvl="0" marL="0" rtl="0" algn="l">
                        <a:spcBef>
                          <a:spcPts val="0"/>
                        </a:spcBef>
                        <a:spcAft>
                          <a:spcPts val="0"/>
                        </a:spcAft>
                        <a:buNone/>
                      </a:pPr>
                      <a:r>
                        <a:rPr lang="en"/>
                        <a:t>Personal Car</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6450">
                <a:tc>
                  <a:txBody>
                    <a:bodyPr/>
                    <a:lstStyle/>
                    <a:p>
                      <a:pPr indent="0" lvl="0" marL="0" rtl="0" algn="l">
                        <a:spcBef>
                          <a:spcPts val="0"/>
                        </a:spcBef>
                        <a:spcAft>
                          <a:spcPts val="0"/>
                        </a:spcAft>
                        <a:buNone/>
                      </a:pPr>
                      <a:r>
                        <a:rPr lang="en"/>
                        <a:t>Walking</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90" name="Google Shape;190;p23"/>
          <p:cNvSpPr txBox="1"/>
          <p:nvPr/>
        </p:nvSpPr>
        <p:spPr>
          <a:xfrm>
            <a:off x="2498975" y="62937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3"/>
          <p:cNvGrpSpPr/>
          <p:nvPr/>
        </p:nvGrpSpPr>
        <p:grpSpPr>
          <a:xfrm>
            <a:off x="3553321" y="2610470"/>
            <a:ext cx="319841" cy="320036"/>
            <a:chOff x="3120088" y="1909875"/>
            <a:chExt cx="351088" cy="341700"/>
          </a:xfrm>
        </p:grpSpPr>
        <p:sp>
          <p:nvSpPr>
            <p:cNvPr id="192" name="Google Shape;192;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3"/>
          <p:cNvSpPr txBox="1"/>
          <p:nvPr/>
        </p:nvSpPr>
        <p:spPr>
          <a:xfrm>
            <a:off x="867600" y="1119413"/>
            <a:ext cx="272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Potential Opportunities  </a:t>
            </a:r>
            <a:endParaRPr b="1"/>
          </a:p>
        </p:txBody>
      </p:sp>
      <p:sp>
        <p:nvSpPr>
          <p:cNvPr id="195" name="Google Shape;195;p23"/>
          <p:cNvSpPr/>
          <p:nvPr/>
        </p:nvSpPr>
        <p:spPr>
          <a:xfrm>
            <a:off x="3522555" y="3059074"/>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3522555" y="4378864"/>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3522555" y="3503683"/>
            <a:ext cx="281100" cy="2706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3522555" y="3948264"/>
            <a:ext cx="281100" cy="2706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23"/>
          <p:cNvGrpSpPr/>
          <p:nvPr/>
        </p:nvGrpSpPr>
        <p:grpSpPr>
          <a:xfrm>
            <a:off x="3553212" y="2202923"/>
            <a:ext cx="320051" cy="320036"/>
            <a:chOff x="3120088" y="1909875"/>
            <a:chExt cx="351088" cy="341700"/>
          </a:xfrm>
        </p:grpSpPr>
        <p:sp>
          <p:nvSpPr>
            <p:cNvPr id="200" name="Google Shape;200;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3"/>
          <p:cNvSpPr/>
          <p:nvPr/>
        </p:nvSpPr>
        <p:spPr>
          <a:xfrm>
            <a:off x="7226122" y="2229305"/>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3"/>
          <p:cNvGrpSpPr/>
          <p:nvPr/>
        </p:nvGrpSpPr>
        <p:grpSpPr>
          <a:xfrm>
            <a:off x="5335720" y="2202936"/>
            <a:ext cx="320051" cy="320036"/>
            <a:chOff x="3120088" y="1909875"/>
            <a:chExt cx="351088" cy="341700"/>
          </a:xfrm>
        </p:grpSpPr>
        <p:sp>
          <p:nvSpPr>
            <p:cNvPr id="204" name="Google Shape;204;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3"/>
          <p:cNvSpPr/>
          <p:nvPr/>
        </p:nvSpPr>
        <p:spPr>
          <a:xfrm>
            <a:off x="2965925" y="1178450"/>
            <a:ext cx="281100" cy="2706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318655" y="2200638"/>
            <a:ext cx="345900" cy="3246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3490140" y="2200638"/>
            <a:ext cx="345900" cy="3246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3"/>
          <p:cNvPicPr preferRelativeResize="0"/>
          <p:nvPr/>
        </p:nvPicPr>
        <p:blipFill>
          <a:blip r:embed="rId3">
            <a:alphaModFix/>
          </a:blip>
          <a:stretch>
            <a:fillRect/>
          </a:stretch>
        </p:blipFill>
        <p:spPr>
          <a:xfrm>
            <a:off x="904987" y="4819175"/>
            <a:ext cx="7334018" cy="329800"/>
          </a:xfrm>
          <a:prstGeom prst="rect">
            <a:avLst/>
          </a:prstGeom>
          <a:noFill/>
          <a:ln>
            <a:noFill/>
          </a:ln>
        </p:spPr>
      </p:pic>
      <p:sp>
        <p:nvSpPr>
          <p:cNvPr id="210" name="Google Shape;210;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UVA transportation market is lacking</a:t>
            </a:r>
            <a:endParaRPr sz="3000">
              <a:solidFill>
                <a:srgbClr val="000000"/>
              </a:solidFill>
            </a:endParaRPr>
          </a:p>
        </p:txBody>
      </p:sp>
      <p:grpSp>
        <p:nvGrpSpPr>
          <p:cNvPr id="211" name="Google Shape;211;p23"/>
          <p:cNvGrpSpPr/>
          <p:nvPr/>
        </p:nvGrpSpPr>
        <p:grpSpPr>
          <a:xfrm>
            <a:off x="5347071" y="2619470"/>
            <a:ext cx="319841" cy="320036"/>
            <a:chOff x="3120088" y="1909875"/>
            <a:chExt cx="351088" cy="341700"/>
          </a:xfrm>
        </p:grpSpPr>
        <p:sp>
          <p:nvSpPr>
            <p:cNvPr id="212" name="Google Shape;212;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3"/>
          <p:cNvSpPr/>
          <p:nvPr/>
        </p:nvSpPr>
        <p:spPr>
          <a:xfrm>
            <a:off x="5316305" y="4387864"/>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3"/>
          <p:cNvGrpSpPr/>
          <p:nvPr/>
        </p:nvGrpSpPr>
        <p:grpSpPr>
          <a:xfrm>
            <a:off x="7245496" y="2635320"/>
            <a:ext cx="319841" cy="320036"/>
            <a:chOff x="3120088" y="1909875"/>
            <a:chExt cx="351088" cy="341700"/>
          </a:xfrm>
        </p:grpSpPr>
        <p:sp>
          <p:nvSpPr>
            <p:cNvPr id="216" name="Google Shape;216;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23"/>
          <p:cNvGrpSpPr/>
          <p:nvPr/>
        </p:nvGrpSpPr>
        <p:grpSpPr>
          <a:xfrm>
            <a:off x="5331684" y="3033720"/>
            <a:ext cx="319841" cy="320036"/>
            <a:chOff x="3120088" y="1909875"/>
            <a:chExt cx="351088" cy="341700"/>
          </a:xfrm>
        </p:grpSpPr>
        <p:sp>
          <p:nvSpPr>
            <p:cNvPr id="219" name="Google Shape;219;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3"/>
          <p:cNvSpPr/>
          <p:nvPr/>
        </p:nvSpPr>
        <p:spPr>
          <a:xfrm>
            <a:off x="7226130" y="3077083"/>
            <a:ext cx="281100" cy="2706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3"/>
          <p:cNvGrpSpPr/>
          <p:nvPr/>
        </p:nvGrpSpPr>
        <p:grpSpPr>
          <a:xfrm>
            <a:off x="5331684" y="3495495"/>
            <a:ext cx="319841" cy="320036"/>
            <a:chOff x="3120088" y="1909875"/>
            <a:chExt cx="351088" cy="341700"/>
          </a:xfrm>
        </p:grpSpPr>
        <p:sp>
          <p:nvSpPr>
            <p:cNvPr id="223" name="Google Shape;223;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3"/>
          <p:cNvSpPr/>
          <p:nvPr/>
        </p:nvSpPr>
        <p:spPr>
          <a:xfrm>
            <a:off x="7226122" y="3521680"/>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3"/>
          <p:cNvGrpSpPr/>
          <p:nvPr/>
        </p:nvGrpSpPr>
        <p:grpSpPr>
          <a:xfrm>
            <a:off x="7226134" y="3941408"/>
            <a:ext cx="319841" cy="320036"/>
            <a:chOff x="3120088" y="1909875"/>
            <a:chExt cx="351088" cy="341700"/>
          </a:xfrm>
        </p:grpSpPr>
        <p:sp>
          <p:nvSpPr>
            <p:cNvPr id="227" name="Google Shape;227;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3"/>
          <p:cNvSpPr/>
          <p:nvPr/>
        </p:nvSpPr>
        <p:spPr>
          <a:xfrm>
            <a:off x="5316305" y="3966389"/>
            <a:ext cx="281100" cy="270600"/>
          </a:xfrm>
          <a:prstGeom prst="ellipse">
            <a:avLst/>
          </a:prstGeom>
          <a:solidFill>
            <a:srgbClr val="9900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3"/>
          <p:cNvGrpSpPr/>
          <p:nvPr/>
        </p:nvGrpSpPr>
        <p:grpSpPr>
          <a:xfrm>
            <a:off x="7206759" y="4358608"/>
            <a:ext cx="319841" cy="320036"/>
            <a:chOff x="3120088" y="1909875"/>
            <a:chExt cx="351088" cy="341700"/>
          </a:xfrm>
        </p:grpSpPr>
        <p:sp>
          <p:nvSpPr>
            <p:cNvPr id="231" name="Google Shape;231;p23"/>
            <p:cNvSpPr/>
            <p:nvPr/>
          </p:nvSpPr>
          <p:spPr>
            <a:xfrm>
              <a:off x="3120088" y="1938075"/>
              <a:ext cx="285300" cy="285300"/>
            </a:xfrm>
            <a:prstGeom prst="ellipse">
              <a:avLst/>
            </a:prstGeom>
            <a:solidFill>
              <a:srgbClr val="99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3263575" y="1909875"/>
              <a:ext cx="207600" cy="34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3" name="Google Shape;233;p23"/>
          <p:cNvPicPr preferRelativeResize="0"/>
          <p:nvPr/>
        </p:nvPicPr>
        <p:blipFill>
          <a:blip r:embed="rId4">
            <a:alphaModFix/>
          </a:blip>
          <a:stretch>
            <a:fillRect/>
          </a:stretch>
        </p:blipFill>
        <p:spPr>
          <a:xfrm>
            <a:off x="438600" y="4729225"/>
            <a:ext cx="427096" cy="414275"/>
          </a:xfrm>
          <a:prstGeom prst="rect">
            <a:avLst/>
          </a:prstGeom>
          <a:noFill/>
          <a:ln>
            <a:noFill/>
          </a:ln>
        </p:spPr>
      </p:pic>
      <p:pic>
        <p:nvPicPr>
          <p:cNvPr id="234" name="Google Shape;234;p23"/>
          <p:cNvPicPr preferRelativeResize="0"/>
          <p:nvPr/>
        </p:nvPicPr>
        <p:blipFill>
          <a:blip r:embed="rId4">
            <a:alphaModFix/>
          </a:blip>
          <a:stretch>
            <a:fillRect/>
          </a:stretch>
        </p:blipFill>
        <p:spPr>
          <a:xfrm>
            <a:off x="8240700" y="4729225"/>
            <a:ext cx="427096" cy="414275"/>
          </a:xfrm>
          <a:prstGeom prst="rect">
            <a:avLst/>
          </a:prstGeom>
          <a:noFill/>
          <a:ln>
            <a:noFill/>
          </a:ln>
        </p:spPr>
      </p:pic>
      <p:sp>
        <p:nvSpPr>
          <p:cNvPr id="235" name="Google Shape;235;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Capturing two ends of the market</a:t>
            </a:r>
            <a:endParaRPr/>
          </a:p>
        </p:txBody>
      </p:sp>
      <p:sp>
        <p:nvSpPr>
          <p:cNvPr id="241" name="Google Shape;241;p24"/>
          <p:cNvSpPr txBox="1"/>
          <p:nvPr/>
        </p:nvSpPr>
        <p:spPr>
          <a:xfrm>
            <a:off x="694200" y="992225"/>
            <a:ext cx="3854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Biggest frustration for non-riders</a:t>
            </a:r>
            <a:endParaRPr/>
          </a:p>
        </p:txBody>
      </p:sp>
      <p:sp>
        <p:nvSpPr>
          <p:cNvPr id="242" name="Google Shape;242;p24"/>
          <p:cNvSpPr txBox="1"/>
          <p:nvPr/>
        </p:nvSpPr>
        <p:spPr>
          <a:xfrm>
            <a:off x="5592100" y="1016625"/>
            <a:ext cx="4015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Biggest frustration for frequent riders</a:t>
            </a:r>
            <a:endParaRPr/>
          </a:p>
        </p:txBody>
      </p:sp>
      <p:grpSp>
        <p:nvGrpSpPr>
          <p:cNvPr id="243" name="Google Shape;243;p24"/>
          <p:cNvGrpSpPr/>
          <p:nvPr/>
        </p:nvGrpSpPr>
        <p:grpSpPr>
          <a:xfrm>
            <a:off x="5307013" y="1318237"/>
            <a:ext cx="3203437" cy="3102336"/>
            <a:chOff x="205325" y="1546812"/>
            <a:chExt cx="3203437" cy="3102336"/>
          </a:xfrm>
        </p:grpSpPr>
        <p:pic>
          <p:nvPicPr>
            <p:cNvPr id="244" name="Google Shape;244;p24"/>
            <p:cNvPicPr preferRelativeResize="0"/>
            <p:nvPr/>
          </p:nvPicPr>
          <p:blipFill>
            <a:blip r:embed="rId3">
              <a:alphaModFix/>
            </a:blip>
            <a:stretch>
              <a:fillRect/>
            </a:stretch>
          </p:blipFill>
          <p:spPr>
            <a:xfrm>
              <a:off x="350288" y="1546812"/>
              <a:ext cx="3058474" cy="2915451"/>
            </a:xfrm>
            <a:prstGeom prst="rect">
              <a:avLst/>
            </a:prstGeom>
            <a:noFill/>
            <a:ln>
              <a:noFill/>
            </a:ln>
          </p:spPr>
        </p:pic>
        <p:grpSp>
          <p:nvGrpSpPr>
            <p:cNvPr id="245" name="Google Shape;245;p24"/>
            <p:cNvGrpSpPr/>
            <p:nvPr/>
          </p:nvGrpSpPr>
          <p:grpSpPr>
            <a:xfrm>
              <a:off x="205325" y="1591300"/>
              <a:ext cx="3108425" cy="3057849"/>
              <a:chOff x="205325" y="1591300"/>
              <a:chExt cx="3108425" cy="3057849"/>
            </a:xfrm>
          </p:grpSpPr>
          <p:sp>
            <p:nvSpPr>
              <p:cNvPr id="246" name="Google Shape;246;p24"/>
              <p:cNvSpPr/>
              <p:nvPr/>
            </p:nvSpPr>
            <p:spPr>
              <a:xfrm>
                <a:off x="205325" y="1591300"/>
                <a:ext cx="316800" cy="27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rot="5400000">
                <a:off x="1800250" y="3135649"/>
                <a:ext cx="285900" cy="27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24"/>
          <p:cNvGrpSpPr/>
          <p:nvPr/>
        </p:nvGrpSpPr>
        <p:grpSpPr>
          <a:xfrm>
            <a:off x="313200" y="1286500"/>
            <a:ext cx="3173649" cy="3057849"/>
            <a:chOff x="3589800" y="1591300"/>
            <a:chExt cx="3173649" cy="3057849"/>
          </a:xfrm>
        </p:grpSpPr>
        <p:pic>
          <p:nvPicPr>
            <p:cNvPr id="249" name="Google Shape;249;p24"/>
            <p:cNvPicPr preferRelativeResize="0"/>
            <p:nvPr/>
          </p:nvPicPr>
          <p:blipFill>
            <a:blip r:embed="rId4">
              <a:alphaModFix/>
            </a:blip>
            <a:stretch>
              <a:fillRect/>
            </a:stretch>
          </p:blipFill>
          <p:spPr>
            <a:xfrm>
              <a:off x="3751622" y="1591300"/>
              <a:ext cx="3011827" cy="2870974"/>
            </a:xfrm>
            <a:prstGeom prst="rect">
              <a:avLst/>
            </a:prstGeom>
            <a:noFill/>
            <a:ln>
              <a:noFill/>
            </a:ln>
          </p:spPr>
        </p:pic>
        <p:grpSp>
          <p:nvGrpSpPr>
            <p:cNvPr id="250" name="Google Shape;250;p24"/>
            <p:cNvGrpSpPr/>
            <p:nvPr/>
          </p:nvGrpSpPr>
          <p:grpSpPr>
            <a:xfrm>
              <a:off x="3589800" y="1591300"/>
              <a:ext cx="3108425" cy="3057849"/>
              <a:chOff x="-99475" y="1591300"/>
              <a:chExt cx="3108425" cy="3057849"/>
            </a:xfrm>
          </p:grpSpPr>
          <p:sp>
            <p:nvSpPr>
              <p:cNvPr id="251" name="Google Shape;251;p24"/>
              <p:cNvSpPr/>
              <p:nvPr/>
            </p:nvSpPr>
            <p:spPr>
              <a:xfrm>
                <a:off x="-99475" y="1591300"/>
                <a:ext cx="316800" cy="27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rot="5400000">
                <a:off x="1495450" y="3135649"/>
                <a:ext cx="285900" cy="274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 name="Google Shape;253;p24"/>
          <p:cNvSpPr txBox="1"/>
          <p:nvPr/>
        </p:nvSpPr>
        <p:spPr>
          <a:xfrm>
            <a:off x="4173400" y="2356950"/>
            <a:ext cx="8091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t>VS. </a:t>
            </a:r>
            <a:endParaRPr sz="3000" u="sng"/>
          </a:p>
        </p:txBody>
      </p:sp>
      <p:sp>
        <p:nvSpPr>
          <p:cNvPr id="254" name="Google Shape;254;p24"/>
          <p:cNvSpPr txBox="1"/>
          <p:nvPr/>
        </p:nvSpPr>
        <p:spPr>
          <a:xfrm>
            <a:off x="5551375" y="4067150"/>
            <a:ext cx="3314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Time        Location     </a:t>
            </a:r>
            <a:r>
              <a:rPr lang="en"/>
              <a:t>Reliability</a:t>
            </a:r>
            <a:r>
              <a:rPr lang="en"/>
              <a:t> </a:t>
            </a:r>
            <a:endParaRPr/>
          </a:p>
        </p:txBody>
      </p:sp>
      <p:sp>
        <p:nvSpPr>
          <p:cNvPr id="255" name="Google Shape;255;p24"/>
          <p:cNvSpPr txBox="1"/>
          <p:nvPr/>
        </p:nvSpPr>
        <p:spPr>
          <a:xfrm>
            <a:off x="630100" y="4067150"/>
            <a:ext cx="3314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Time        Location     Reliability </a:t>
            </a:r>
            <a:endParaRPr/>
          </a:p>
        </p:txBody>
      </p:sp>
      <p:sp>
        <p:nvSpPr>
          <p:cNvPr id="256" name="Google Shape;256;p24"/>
          <p:cNvSpPr txBox="1"/>
          <p:nvPr/>
        </p:nvSpPr>
        <p:spPr>
          <a:xfrm>
            <a:off x="5279925" y="1513500"/>
            <a:ext cx="423900" cy="27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p>
          <a:p>
            <a:pPr indent="0" lvl="0" marL="0" rtl="0" algn="r">
              <a:spcBef>
                <a:spcPts val="0"/>
              </a:spcBef>
              <a:spcAft>
                <a:spcPts val="0"/>
              </a:spcAft>
              <a:buNone/>
            </a:pPr>
            <a:r>
              <a:rPr lang="en"/>
              <a:t>30</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sz="600"/>
          </a:p>
          <a:p>
            <a:pPr indent="0" lvl="0" marL="0" rtl="0" algn="r">
              <a:spcBef>
                <a:spcPts val="0"/>
              </a:spcBef>
              <a:spcAft>
                <a:spcPts val="0"/>
              </a:spcAft>
              <a:buNone/>
            </a:pPr>
            <a:r>
              <a:rPr lang="en"/>
              <a:t>20</a:t>
            </a:r>
            <a:endParaRPr/>
          </a:p>
          <a:p>
            <a:pPr indent="0" lvl="0" marL="0" rtl="0" algn="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600"/>
          </a:p>
          <a:p>
            <a:pPr indent="0" lvl="0" marL="0" rtl="0" algn="r">
              <a:spcBef>
                <a:spcPts val="0"/>
              </a:spcBef>
              <a:spcAft>
                <a:spcPts val="0"/>
              </a:spcAft>
              <a:buNone/>
            </a:pPr>
            <a:r>
              <a:rPr lang="en"/>
              <a:t>10</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0</a:t>
            </a:r>
            <a:endParaRPr/>
          </a:p>
        </p:txBody>
      </p:sp>
      <p:sp>
        <p:nvSpPr>
          <p:cNvPr id="257" name="Google Shape;257;p24"/>
          <p:cNvSpPr txBox="1"/>
          <p:nvPr/>
        </p:nvSpPr>
        <p:spPr>
          <a:xfrm>
            <a:off x="248900" y="1470625"/>
            <a:ext cx="423900" cy="27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p>
          <a:p>
            <a:pPr indent="0" lvl="0" marL="0" rtl="0" algn="r">
              <a:spcBef>
                <a:spcPts val="0"/>
              </a:spcBef>
              <a:spcAft>
                <a:spcPts val="0"/>
              </a:spcAft>
              <a:buNone/>
            </a:pPr>
            <a:r>
              <a:rPr lang="en"/>
              <a:t>20</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10</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  </a:t>
            </a:r>
            <a:endParaRPr/>
          </a:p>
          <a:p>
            <a:pPr indent="0" lvl="0" marL="0" rtl="0" algn="r">
              <a:spcBef>
                <a:spcPts val="0"/>
              </a:spcBef>
              <a:spcAft>
                <a:spcPts val="0"/>
              </a:spcAft>
              <a:buNone/>
            </a:pPr>
            <a:r>
              <a:rPr lang="en"/>
              <a:t>  0</a:t>
            </a:r>
            <a:endParaRPr/>
          </a:p>
        </p:txBody>
      </p:sp>
      <p:pic>
        <p:nvPicPr>
          <p:cNvPr id="258" name="Google Shape;258;p24"/>
          <p:cNvPicPr preferRelativeResize="0"/>
          <p:nvPr/>
        </p:nvPicPr>
        <p:blipFill>
          <a:blip r:embed="rId5">
            <a:alphaModFix/>
          </a:blip>
          <a:stretch>
            <a:fillRect/>
          </a:stretch>
        </p:blipFill>
        <p:spPr>
          <a:xfrm>
            <a:off x="904987" y="4819175"/>
            <a:ext cx="7334018" cy="329800"/>
          </a:xfrm>
          <a:prstGeom prst="rect">
            <a:avLst/>
          </a:prstGeom>
          <a:noFill/>
          <a:ln>
            <a:noFill/>
          </a:ln>
        </p:spPr>
      </p:pic>
      <p:sp>
        <p:nvSpPr>
          <p:cNvPr id="259" name="Google Shape;259;p24"/>
          <p:cNvSpPr/>
          <p:nvPr/>
        </p:nvSpPr>
        <p:spPr>
          <a:xfrm>
            <a:off x="598375" y="4435125"/>
            <a:ext cx="7841400" cy="32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Students’ biggest frustration with UVA’s transport system varies based on ride frequency.  </a:t>
            </a:r>
            <a:endParaRPr b="1">
              <a:solidFill>
                <a:srgbClr val="FFFFFF"/>
              </a:solidFill>
            </a:endParaRPr>
          </a:p>
        </p:txBody>
      </p:sp>
      <p:pic>
        <p:nvPicPr>
          <p:cNvPr id="260" name="Google Shape;260;p24"/>
          <p:cNvPicPr preferRelativeResize="0"/>
          <p:nvPr/>
        </p:nvPicPr>
        <p:blipFill>
          <a:blip r:embed="rId6">
            <a:alphaModFix/>
          </a:blip>
          <a:stretch>
            <a:fillRect/>
          </a:stretch>
        </p:blipFill>
        <p:spPr>
          <a:xfrm>
            <a:off x="475302" y="4764825"/>
            <a:ext cx="390398" cy="378675"/>
          </a:xfrm>
          <a:prstGeom prst="rect">
            <a:avLst/>
          </a:prstGeom>
          <a:noFill/>
          <a:ln>
            <a:noFill/>
          </a:ln>
        </p:spPr>
      </p:pic>
      <p:pic>
        <p:nvPicPr>
          <p:cNvPr id="261" name="Google Shape;261;p24"/>
          <p:cNvPicPr preferRelativeResize="0"/>
          <p:nvPr/>
        </p:nvPicPr>
        <p:blipFill>
          <a:blip r:embed="rId6">
            <a:alphaModFix/>
          </a:blip>
          <a:stretch>
            <a:fillRect/>
          </a:stretch>
        </p:blipFill>
        <p:spPr>
          <a:xfrm>
            <a:off x="8240700" y="4764819"/>
            <a:ext cx="390400" cy="378681"/>
          </a:xfrm>
          <a:prstGeom prst="rect">
            <a:avLst/>
          </a:prstGeom>
          <a:noFill/>
          <a:ln>
            <a:noFill/>
          </a:ln>
        </p:spPr>
      </p:pic>
      <p:sp>
        <p:nvSpPr>
          <p:cNvPr id="262" name="Google Shape;262;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 and functionality are crucial</a:t>
            </a:r>
            <a:endParaRPr/>
          </a:p>
        </p:txBody>
      </p:sp>
      <p:pic>
        <p:nvPicPr>
          <p:cNvPr id="268" name="Google Shape;268;p25"/>
          <p:cNvPicPr preferRelativeResize="0"/>
          <p:nvPr/>
        </p:nvPicPr>
        <p:blipFill>
          <a:blip r:embed="rId3">
            <a:alphaModFix/>
          </a:blip>
          <a:stretch>
            <a:fillRect/>
          </a:stretch>
        </p:blipFill>
        <p:spPr>
          <a:xfrm>
            <a:off x="1066800" y="1177275"/>
            <a:ext cx="1956575" cy="2802648"/>
          </a:xfrm>
          <a:prstGeom prst="rect">
            <a:avLst/>
          </a:prstGeom>
          <a:noFill/>
          <a:ln>
            <a:noFill/>
          </a:ln>
        </p:spPr>
      </p:pic>
      <p:pic>
        <p:nvPicPr>
          <p:cNvPr id="269" name="Google Shape;269;p25"/>
          <p:cNvPicPr preferRelativeResize="0"/>
          <p:nvPr/>
        </p:nvPicPr>
        <p:blipFill>
          <a:blip r:embed="rId4">
            <a:alphaModFix/>
          </a:blip>
          <a:stretch>
            <a:fillRect/>
          </a:stretch>
        </p:blipFill>
        <p:spPr>
          <a:xfrm>
            <a:off x="6100000" y="1134575"/>
            <a:ext cx="1956575" cy="2888034"/>
          </a:xfrm>
          <a:prstGeom prst="rect">
            <a:avLst/>
          </a:prstGeom>
          <a:noFill/>
          <a:ln>
            <a:noFill/>
          </a:ln>
        </p:spPr>
      </p:pic>
      <p:sp>
        <p:nvSpPr>
          <p:cNvPr id="270" name="Google Shape;270;p25"/>
          <p:cNvSpPr txBox="1"/>
          <p:nvPr/>
        </p:nvSpPr>
        <p:spPr>
          <a:xfrm>
            <a:off x="4173400" y="2128350"/>
            <a:ext cx="8091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t>VS. </a:t>
            </a:r>
            <a:endParaRPr sz="3000" u="sng"/>
          </a:p>
        </p:txBody>
      </p:sp>
      <p:sp>
        <p:nvSpPr>
          <p:cNvPr id="271" name="Google Shape;271;p25"/>
          <p:cNvSpPr txBox="1"/>
          <p:nvPr/>
        </p:nvSpPr>
        <p:spPr>
          <a:xfrm>
            <a:off x="311700" y="1209825"/>
            <a:ext cx="36603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Use UVA transport </a:t>
            </a:r>
            <a:r>
              <a:rPr b="1" lang="en" sz="1600"/>
              <a:t>0 times per week,</a:t>
            </a:r>
            <a:r>
              <a:rPr lang="en" sz="1600"/>
              <a:t> </a:t>
            </a:r>
            <a:endParaRPr sz="1600"/>
          </a:p>
          <a:p>
            <a:pPr indent="0" lvl="0" marL="0" rtl="0" algn="ctr">
              <a:spcBef>
                <a:spcPts val="0"/>
              </a:spcBef>
              <a:spcAft>
                <a:spcPts val="0"/>
              </a:spcAft>
              <a:buNone/>
            </a:pPr>
            <a:r>
              <a:rPr lang="en" sz="1600"/>
              <a:t>26% of respondents.  </a:t>
            </a:r>
            <a:endParaRPr sz="1600"/>
          </a:p>
        </p:txBody>
      </p:sp>
      <p:sp>
        <p:nvSpPr>
          <p:cNvPr id="272" name="Google Shape;272;p25"/>
          <p:cNvSpPr txBox="1"/>
          <p:nvPr/>
        </p:nvSpPr>
        <p:spPr>
          <a:xfrm>
            <a:off x="5018625" y="1209825"/>
            <a:ext cx="3848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U</a:t>
            </a:r>
            <a:r>
              <a:rPr lang="en" sz="1600"/>
              <a:t>se UVA transport </a:t>
            </a:r>
            <a:r>
              <a:rPr b="1" lang="en" sz="1600"/>
              <a:t>5+ times per week,</a:t>
            </a:r>
            <a:r>
              <a:rPr lang="en" sz="1600"/>
              <a:t> </a:t>
            </a:r>
            <a:endParaRPr sz="1600"/>
          </a:p>
          <a:p>
            <a:pPr indent="0" lvl="0" marL="0" rtl="0" algn="ctr">
              <a:spcBef>
                <a:spcPts val="0"/>
              </a:spcBef>
              <a:spcAft>
                <a:spcPts val="0"/>
              </a:spcAft>
              <a:buNone/>
            </a:pPr>
            <a:r>
              <a:rPr lang="en" sz="1600"/>
              <a:t>40% of respondents.  </a:t>
            </a:r>
            <a:endParaRPr sz="1600"/>
          </a:p>
        </p:txBody>
      </p:sp>
      <p:sp>
        <p:nvSpPr>
          <p:cNvPr id="273" name="Google Shape;273;p25"/>
          <p:cNvSpPr/>
          <p:nvPr/>
        </p:nvSpPr>
        <p:spPr>
          <a:xfrm>
            <a:off x="240600" y="3637900"/>
            <a:ext cx="3848100" cy="913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Majority have </a:t>
            </a:r>
            <a:r>
              <a:rPr b="1" lang="en" sz="1550" u="sng">
                <a:solidFill>
                  <a:srgbClr val="FFFFFF"/>
                </a:solidFill>
              </a:rPr>
              <a:t>very positive</a:t>
            </a:r>
            <a:r>
              <a:rPr lang="en" sz="1500">
                <a:solidFill>
                  <a:srgbClr val="FFFFFF"/>
                </a:solidFill>
              </a:rPr>
              <a:t> opinion of Bird</a:t>
            </a:r>
            <a:endParaRPr sz="1500">
              <a:solidFill>
                <a:srgbClr val="FFFFFF"/>
              </a:solidFill>
            </a:endParaRPr>
          </a:p>
          <a:p>
            <a:pPr indent="0" lvl="0" marL="0" rtl="0" algn="ctr">
              <a:spcBef>
                <a:spcPts val="0"/>
              </a:spcBef>
              <a:spcAft>
                <a:spcPts val="0"/>
              </a:spcAft>
              <a:buNone/>
            </a:pPr>
            <a:r>
              <a:rPr lang="en" sz="1500">
                <a:solidFill>
                  <a:srgbClr val="FFFFFF"/>
                </a:solidFill>
              </a:rPr>
              <a:t>More likely to use personal cars</a:t>
            </a:r>
            <a:endParaRPr sz="1500">
              <a:solidFill>
                <a:srgbClr val="FFFFFF"/>
              </a:solidFill>
            </a:endParaRPr>
          </a:p>
        </p:txBody>
      </p:sp>
      <p:sp>
        <p:nvSpPr>
          <p:cNvPr id="274" name="Google Shape;274;p25"/>
          <p:cNvSpPr/>
          <p:nvPr/>
        </p:nvSpPr>
        <p:spPr>
          <a:xfrm>
            <a:off x="5073125" y="3684850"/>
            <a:ext cx="3840600" cy="9138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Majority are </a:t>
            </a:r>
            <a:r>
              <a:rPr b="1" lang="en" sz="1550" u="sng">
                <a:solidFill>
                  <a:srgbClr val="FFFFFF"/>
                </a:solidFill>
              </a:rPr>
              <a:t>unsure</a:t>
            </a:r>
            <a:r>
              <a:rPr b="1" lang="en" sz="1500">
                <a:solidFill>
                  <a:srgbClr val="FFFFFF"/>
                </a:solidFill>
              </a:rPr>
              <a:t> </a:t>
            </a:r>
            <a:r>
              <a:rPr lang="en" sz="1500">
                <a:solidFill>
                  <a:srgbClr val="FFFFFF"/>
                </a:solidFill>
              </a:rPr>
              <a:t>of their opinion of Bird</a:t>
            </a:r>
            <a:endParaRPr sz="1500">
              <a:solidFill>
                <a:srgbClr val="FFFFFF"/>
              </a:solidFill>
            </a:endParaRPr>
          </a:p>
          <a:p>
            <a:pPr indent="0" lvl="0" marL="0" rtl="0" algn="ctr">
              <a:spcBef>
                <a:spcPts val="0"/>
              </a:spcBef>
              <a:spcAft>
                <a:spcPts val="0"/>
              </a:spcAft>
              <a:buNone/>
            </a:pPr>
            <a:r>
              <a:rPr lang="en" sz="1500">
                <a:solidFill>
                  <a:srgbClr val="FFFFFF"/>
                </a:solidFill>
              </a:rPr>
              <a:t>More likely to use UVA’s bus system  </a:t>
            </a:r>
            <a:endParaRPr sz="1500">
              <a:solidFill>
                <a:srgbClr val="FFFFFF"/>
              </a:solidFill>
            </a:endParaRPr>
          </a:p>
        </p:txBody>
      </p:sp>
      <p:pic>
        <p:nvPicPr>
          <p:cNvPr id="275" name="Google Shape;275;p25"/>
          <p:cNvPicPr preferRelativeResize="0"/>
          <p:nvPr/>
        </p:nvPicPr>
        <p:blipFill>
          <a:blip r:embed="rId5">
            <a:alphaModFix/>
          </a:blip>
          <a:stretch>
            <a:fillRect/>
          </a:stretch>
        </p:blipFill>
        <p:spPr>
          <a:xfrm>
            <a:off x="904987" y="4819175"/>
            <a:ext cx="7334018" cy="329800"/>
          </a:xfrm>
          <a:prstGeom prst="rect">
            <a:avLst/>
          </a:prstGeom>
          <a:noFill/>
          <a:ln>
            <a:noFill/>
          </a:ln>
        </p:spPr>
      </p:pic>
      <p:pic>
        <p:nvPicPr>
          <p:cNvPr id="276" name="Google Shape;276;p25"/>
          <p:cNvPicPr preferRelativeResize="0"/>
          <p:nvPr/>
        </p:nvPicPr>
        <p:blipFill>
          <a:blip r:embed="rId6">
            <a:alphaModFix/>
          </a:blip>
          <a:stretch>
            <a:fillRect/>
          </a:stretch>
        </p:blipFill>
        <p:spPr>
          <a:xfrm>
            <a:off x="438600" y="4729225"/>
            <a:ext cx="427096" cy="414275"/>
          </a:xfrm>
          <a:prstGeom prst="rect">
            <a:avLst/>
          </a:prstGeom>
          <a:noFill/>
          <a:ln>
            <a:noFill/>
          </a:ln>
        </p:spPr>
      </p:pic>
      <p:pic>
        <p:nvPicPr>
          <p:cNvPr id="277" name="Google Shape;277;p25"/>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278" name="Google Shape;27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490250" y="691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Factors to Successful Integration</a:t>
            </a:r>
            <a:endParaRPr/>
          </a:p>
        </p:txBody>
      </p:sp>
      <p:sp>
        <p:nvSpPr>
          <p:cNvPr id="284" name="Google Shape;284;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7"/>
          <p:cNvSpPr txBox="1"/>
          <p:nvPr>
            <p:ph idx="1" type="body"/>
          </p:nvPr>
        </p:nvSpPr>
        <p:spPr>
          <a:xfrm>
            <a:off x="311700" y="811150"/>
            <a:ext cx="7888500" cy="402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Ubuntu"/>
                <a:ea typeface="Ubuntu"/>
                <a:cs typeface="Ubuntu"/>
                <a:sym typeface="Ubuntu"/>
              </a:rPr>
              <a:t>“We won’t just launch on a university without prior approval… At UVA, we have to be cautious, obviously, with riding on the Lawn. We meet with the university on Monday. -- Their main concern is because the </a:t>
            </a:r>
            <a:r>
              <a:rPr b="1" lang="en" sz="2400">
                <a:solidFill>
                  <a:srgbClr val="000000"/>
                </a:solidFill>
                <a:latin typeface="Ubuntu"/>
                <a:ea typeface="Ubuntu"/>
                <a:cs typeface="Ubuntu"/>
                <a:sym typeface="Ubuntu"/>
              </a:rPr>
              <a:t>lawn is historic and there’s not much foot path there.”</a:t>
            </a:r>
            <a:endParaRPr b="1" sz="2400">
              <a:solidFill>
                <a:srgbClr val="000000"/>
              </a:solidFill>
              <a:latin typeface="Ubuntu"/>
              <a:ea typeface="Ubuntu"/>
              <a:cs typeface="Ubuntu"/>
              <a:sym typeface="Ubuntu"/>
            </a:endParaRPr>
          </a:p>
          <a:p>
            <a:pPr indent="0" lvl="0" marL="0" rtl="0" algn="l">
              <a:spcBef>
                <a:spcPts val="0"/>
              </a:spcBef>
              <a:spcAft>
                <a:spcPts val="0"/>
              </a:spcAft>
              <a:buNone/>
            </a:pPr>
            <a:r>
              <a:t/>
            </a:r>
            <a:endParaRPr sz="2400">
              <a:solidFill>
                <a:schemeClr val="dk2"/>
              </a:solidFill>
              <a:latin typeface="Ubuntu"/>
              <a:ea typeface="Ubuntu"/>
              <a:cs typeface="Ubuntu"/>
              <a:sym typeface="Ubuntu"/>
            </a:endParaRPr>
          </a:p>
          <a:p>
            <a:pPr indent="0" lvl="0" marL="0" rtl="0" algn="l">
              <a:spcBef>
                <a:spcPts val="0"/>
              </a:spcBef>
              <a:spcAft>
                <a:spcPts val="0"/>
              </a:spcAft>
              <a:buNone/>
            </a:pPr>
            <a:r>
              <a:rPr b="1" lang="en" sz="2400">
                <a:solidFill>
                  <a:schemeClr val="dk2"/>
                </a:solidFill>
                <a:latin typeface="Ubuntu"/>
                <a:ea typeface="Ubuntu"/>
                <a:cs typeface="Ubuntu"/>
                <a:sym typeface="Ubuntu"/>
              </a:rPr>
              <a:t>Cameron Kilberg</a:t>
            </a:r>
            <a:endParaRPr b="1" sz="2400">
              <a:solidFill>
                <a:schemeClr val="dk2"/>
              </a:solidFill>
              <a:latin typeface="Ubuntu"/>
              <a:ea typeface="Ubuntu"/>
              <a:cs typeface="Ubuntu"/>
              <a:sym typeface="Ubuntu"/>
            </a:endParaRPr>
          </a:p>
          <a:p>
            <a:pPr indent="0" lvl="0" marL="0" rtl="0" algn="l">
              <a:spcBef>
                <a:spcPts val="0"/>
              </a:spcBef>
              <a:spcAft>
                <a:spcPts val="0"/>
              </a:spcAft>
              <a:buClr>
                <a:schemeClr val="dk2"/>
              </a:buClr>
              <a:buSzPts val="1100"/>
              <a:buFont typeface="Arial"/>
              <a:buNone/>
            </a:pPr>
            <a:r>
              <a:rPr lang="en" sz="2400">
                <a:solidFill>
                  <a:schemeClr val="dk2"/>
                </a:solidFill>
                <a:latin typeface="Ubuntu"/>
                <a:ea typeface="Ubuntu"/>
                <a:cs typeface="Ubuntu"/>
                <a:sym typeface="Ubuntu"/>
              </a:rPr>
              <a:t>Senior Manager of Government Affairs at Bird</a:t>
            </a:r>
            <a:endParaRPr sz="2400">
              <a:solidFill>
                <a:schemeClr val="dk2"/>
              </a:solidFill>
              <a:latin typeface="Ubuntu"/>
              <a:ea typeface="Ubuntu"/>
              <a:cs typeface="Ubuntu"/>
              <a:sym typeface="Ubuntu"/>
            </a:endParaRPr>
          </a:p>
          <a:p>
            <a:pPr indent="0" lvl="0" marL="0" rtl="0" algn="l">
              <a:spcBef>
                <a:spcPts val="0"/>
              </a:spcBef>
              <a:spcAft>
                <a:spcPts val="0"/>
              </a:spcAft>
              <a:buNone/>
            </a:pPr>
            <a:r>
              <a:t/>
            </a:r>
            <a:endParaRPr/>
          </a:p>
        </p:txBody>
      </p:sp>
      <p:sp>
        <p:nvSpPr>
          <p:cNvPr id="290" name="Google Shape;290;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8"/>
          <p:cNvSpPr txBox="1"/>
          <p:nvPr>
            <p:ph idx="1" type="body"/>
          </p:nvPr>
        </p:nvSpPr>
        <p:spPr>
          <a:xfrm>
            <a:off x="311700" y="811150"/>
            <a:ext cx="7888500" cy="402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999999"/>
                </a:solidFill>
                <a:latin typeface="Ubuntu"/>
                <a:ea typeface="Ubuntu"/>
                <a:cs typeface="Ubuntu"/>
                <a:sym typeface="Ubuntu"/>
              </a:rPr>
              <a:t>“</a:t>
            </a:r>
            <a:r>
              <a:rPr b="1" lang="en" sz="2400">
                <a:solidFill>
                  <a:schemeClr val="dk1"/>
                </a:solidFill>
                <a:latin typeface="Ubuntu"/>
                <a:ea typeface="Ubuntu"/>
                <a:cs typeface="Ubuntu"/>
                <a:sym typeface="Ubuntu"/>
              </a:rPr>
              <a:t>We won’t just launch on a university without prior approval…</a:t>
            </a:r>
            <a:r>
              <a:rPr b="1" lang="en" sz="2400">
                <a:solidFill>
                  <a:srgbClr val="999999"/>
                </a:solidFill>
                <a:latin typeface="Ubuntu"/>
                <a:ea typeface="Ubuntu"/>
                <a:cs typeface="Ubuntu"/>
                <a:sym typeface="Ubuntu"/>
              </a:rPr>
              <a:t> At UVA, we have to be cautious, obviously, with riding on the Lawn. We meet with the university on Monday. -- Their main concern is because the lawn is historic and there’s not much foot path there.”</a:t>
            </a:r>
            <a:endParaRPr b="1" sz="2400">
              <a:solidFill>
                <a:srgbClr val="999999"/>
              </a:solidFill>
              <a:latin typeface="Ubuntu"/>
              <a:ea typeface="Ubuntu"/>
              <a:cs typeface="Ubuntu"/>
              <a:sym typeface="Ubuntu"/>
            </a:endParaRPr>
          </a:p>
          <a:p>
            <a:pPr indent="0" lvl="0" marL="0" rtl="0" algn="l">
              <a:spcBef>
                <a:spcPts val="0"/>
              </a:spcBef>
              <a:spcAft>
                <a:spcPts val="0"/>
              </a:spcAft>
              <a:buNone/>
            </a:pPr>
            <a:r>
              <a:t/>
            </a:r>
            <a:endParaRPr sz="2400">
              <a:solidFill>
                <a:srgbClr val="999999"/>
              </a:solidFill>
              <a:latin typeface="Ubuntu"/>
              <a:ea typeface="Ubuntu"/>
              <a:cs typeface="Ubuntu"/>
              <a:sym typeface="Ubuntu"/>
            </a:endParaRPr>
          </a:p>
          <a:p>
            <a:pPr indent="0" lvl="0" marL="0" rtl="0" algn="l">
              <a:spcBef>
                <a:spcPts val="0"/>
              </a:spcBef>
              <a:spcAft>
                <a:spcPts val="0"/>
              </a:spcAft>
              <a:buNone/>
            </a:pPr>
            <a:r>
              <a:rPr b="1" lang="en" sz="2400">
                <a:solidFill>
                  <a:srgbClr val="999999"/>
                </a:solidFill>
                <a:latin typeface="Ubuntu"/>
                <a:ea typeface="Ubuntu"/>
                <a:cs typeface="Ubuntu"/>
                <a:sym typeface="Ubuntu"/>
              </a:rPr>
              <a:t>Cameron Kilberg</a:t>
            </a:r>
            <a:endParaRPr b="1" sz="2400">
              <a:solidFill>
                <a:srgbClr val="999999"/>
              </a:solidFill>
              <a:latin typeface="Ubuntu"/>
              <a:ea typeface="Ubuntu"/>
              <a:cs typeface="Ubuntu"/>
              <a:sym typeface="Ubuntu"/>
            </a:endParaRPr>
          </a:p>
          <a:p>
            <a:pPr indent="0" lvl="0" marL="0" rtl="0" algn="l">
              <a:spcBef>
                <a:spcPts val="0"/>
              </a:spcBef>
              <a:spcAft>
                <a:spcPts val="0"/>
              </a:spcAft>
              <a:buNone/>
            </a:pPr>
            <a:r>
              <a:rPr lang="en" sz="2400">
                <a:solidFill>
                  <a:srgbClr val="999999"/>
                </a:solidFill>
                <a:latin typeface="Ubuntu"/>
                <a:ea typeface="Ubuntu"/>
                <a:cs typeface="Ubuntu"/>
                <a:sym typeface="Ubuntu"/>
              </a:rPr>
              <a:t>Senior Manager of Government Affairs at Bird</a:t>
            </a:r>
            <a:endParaRPr sz="2400">
              <a:solidFill>
                <a:srgbClr val="999999"/>
              </a:solidFill>
              <a:latin typeface="Ubuntu"/>
              <a:ea typeface="Ubuntu"/>
              <a:cs typeface="Ubuntu"/>
              <a:sym typeface="Ubuntu"/>
            </a:endParaRPr>
          </a:p>
          <a:p>
            <a:pPr indent="0" lvl="0" marL="0" rtl="0" algn="l">
              <a:spcBef>
                <a:spcPts val="0"/>
              </a:spcBef>
              <a:spcAft>
                <a:spcPts val="0"/>
              </a:spcAft>
              <a:buNone/>
            </a:pPr>
            <a:r>
              <a:t/>
            </a:r>
            <a:endParaRPr>
              <a:solidFill>
                <a:srgbClr val="999999"/>
              </a:solidFill>
            </a:endParaRPr>
          </a:p>
        </p:txBody>
      </p:sp>
      <p:sp>
        <p:nvSpPr>
          <p:cNvPr id="296" name="Google Shape;296;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University regulation is a significant hurdle</a:t>
            </a:r>
            <a:endParaRPr/>
          </a:p>
        </p:txBody>
      </p:sp>
      <p:sp>
        <p:nvSpPr>
          <p:cNvPr id="302" name="Google Shape;302;p29"/>
          <p:cNvSpPr txBox="1"/>
          <p:nvPr>
            <p:ph idx="2" type="body"/>
          </p:nvPr>
        </p:nvSpPr>
        <p:spPr>
          <a:xfrm>
            <a:off x="4832400" y="1600200"/>
            <a:ext cx="3999900" cy="251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200">
                <a:solidFill>
                  <a:srgbClr val="000000"/>
                </a:solidFill>
                <a:latin typeface="Arial"/>
                <a:ea typeface="Arial"/>
                <a:cs typeface="Arial"/>
                <a:sym typeface="Arial"/>
              </a:rPr>
              <a:t>“The addition of e-scooters to an area with a high level of pedestrian traffic raises a number of safety concerns.”</a:t>
            </a:r>
            <a:endParaRPr i="1"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i="1" lang="en" sz="1200">
                <a:solidFill>
                  <a:srgbClr val="000000"/>
                </a:solidFill>
                <a:latin typeface="Arial"/>
                <a:ea typeface="Arial"/>
                <a:cs typeface="Arial"/>
                <a:sym typeface="Arial"/>
              </a:rPr>
              <a:t>Obey all traffic laws</a:t>
            </a:r>
            <a:endParaRPr i="1"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i="1" lang="en" sz="1200">
                <a:solidFill>
                  <a:srgbClr val="000000"/>
                </a:solidFill>
                <a:latin typeface="Arial"/>
                <a:ea typeface="Arial"/>
                <a:cs typeface="Arial"/>
                <a:sym typeface="Arial"/>
              </a:rPr>
              <a:t>Do not operate, park, or re-charge these vehicles on sidewalks or in University buildings</a:t>
            </a:r>
            <a:endParaRPr i="1"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i="1" lang="en" sz="1200">
                <a:solidFill>
                  <a:srgbClr val="000000"/>
                </a:solidFill>
                <a:latin typeface="Arial"/>
                <a:ea typeface="Arial"/>
                <a:cs typeface="Arial"/>
                <a:sym typeface="Arial"/>
              </a:rPr>
              <a:t>Be aware the University Housing prohibits these vehicles from being brought inside residence halls</a:t>
            </a:r>
            <a:endParaRPr i="1"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i="1" lang="en" sz="1200">
                <a:solidFill>
                  <a:srgbClr val="000000"/>
                </a:solidFill>
                <a:latin typeface="Arial"/>
                <a:ea typeface="Arial"/>
                <a:cs typeface="Arial"/>
                <a:sym typeface="Arial"/>
              </a:rPr>
              <a:t>Park in designated hubs for U-bike parking.</a:t>
            </a:r>
            <a:endParaRPr i="1"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400">
                <a:solidFill>
                  <a:srgbClr val="000000"/>
                </a:solidFill>
                <a:latin typeface="Arial"/>
                <a:ea typeface="Arial"/>
                <a:cs typeface="Arial"/>
                <a:sym typeface="Arial"/>
              </a:rPr>
              <a:t>Gloria Graham</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200">
                <a:solidFill>
                  <a:srgbClr val="000000"/>
                </a:solidFill>
                <a:latin typeface="Arial"/>
                <a:ea typeface="Arial"/>
                <a:cs typeface="Arial"/>
                <a:sym typeface="Arial"/>
              </a:rPr>
              <a:t>UVA Associate Vice President for Safety and Security</a:t>
            </a:r>
            <a:endParaRPr/>
          </a:p>
        </p:txBody>
      </p:sp>
      <p:sp>
        <p:nvSpPr>
          <p:cNvPr id="303" name="Google Shape;303;p29"/>
          <p:cNvSpPr txBox="1"/>
          <p:nvPr>
            <p:ph idx="1" type="body"/>
          </p:nvPr>
        </p:nvSpPr>
        <p:spPr>
          <a:xfrm>
            <a:off x="311700" y="1490400"/>
            <a:ext cx="3999900" cy="17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While Bird currently services 17 campuses, it has also been banned from a few. Issues listed include: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Lack of prior communication (UNC - Chapel Hill)</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Students riding Bird scooters while intoxicated (UC - San Diego)</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Abandoned Birds due to lack of battery charge (Loyola Marymount)</a:t>
            </a:r>
            <a:endParaRPr sz="1400">
              <a:solidFill>
                <a:srgbClr val="000000"/>
              </a:solidFill>
              <a:latin typeface="Arial"/>
              <a:ea typeface="Arial"/>
              <a:cs typeface="Arial"/>
              <a:sym typeface="Arial"/>
            </a:endParaRPr>
          </a:p>
        </p:txBody>
      </p:sp>
      <p:sp>
        <p:nvSpPr>
          <p:cNvPr id="304" name="Google Shape;304;p29"/>
          <p:cNvSpPr txBox="1"/>
          <p:nvPr/>
        </p:nvSpPr>
        <p:spPr>
          <a:xfrm>
            <a:off x="273925" y="1095325"/>
            <a:ext cx="4037700" cy="352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Other Campuses</a:t>
            </a:r>
            <a:endParaRPr b="1">
              <a:solidFill>
                <a:srgbClr val="FFFFFF"/>
              </a:solidFill>
              <a:latin typeface="Ubuntu"/>
              <a:ea typeface="Ubuntu"/>
              <a:cs typeface="Ubuntu"/>
              <a:sym typeface="Ubuntu"/>
            </a:endParaRPr>
          </a:p>
        </p:txBody>
      </p:sp>
      <p:sp>
        <p:nvSpPr>
          <p:cNvPr id="305" name="Google Shape;305;p29"/>
          <p:cNvSpPr txBox="1"/>
          <p:nvPr/>
        </p:nvSpPr>
        <p:spPr>
          <a:xfrm>
            <a:off x="4813500" y="1095325"/>
            <a:ext cx="4037700" cy="352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University of Virginia</a:t>
            </a:r>
            <a:endParaRPr b="1">
              <a:solidFill>
                <a:srgbClr val="FFFFFF"/>
              </a:solidFill>
              <a:latin typeface="Ubuntu"/>
              <a:ea typeface="Ubuntu"/>
              <a:cs typeface="Ubuntu"/>
              <a:sym typeface="Ubuntu"/>
            </a:endParaRPr>
          </a:p>
        </p:txBody>
      </p:sp>
      <p:sp>
        <p:nvSpPr>
          <p:cNvPr id="306" name="Google Shape;306;p29"/>
          <p:cNvSpPr txBox="1"/>
          <p:nvPr/>
        </p:nvSpPr>
        <p:spPr>
          <a:xfrm>
            <a:off x="4424525" y="4495800"/>
            <a:ext cx="4376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Source: Slate.com, Call with Bird Representative, UVA Dean Allen Groves</a:t>
            </a:r>
            <a:endParaRPr i="1" sz="1000"/>
          </a:p>
        </p:txBody>
      </p:sp>
      <p:pic>
        <p:nvPicPr>
          <p:cNvPr id="307" name="Google Shape;307;p29"/>
          <p:cNvPicPr preferRelativeResize="0"/>
          <p:nvPr/>
        </p:nvPicPr>
        <p:blipFill>
          <a:blip r:embed="rId3">
            <a:alphaModFix/>
          </a:blip>
          <a:stretch>
            <a:fillRect/>
          </a:stretch>
        </p:blipFill>
        <p:spPr>
          <a:xfrm>
            <a:off x="903300" y="4819175"/>
            <a:ext cx="7337389" cy="329800"/>
          </a:xfrm>
          <a:prstGeom prst="rect">
            <a:avLst/>
          </a:prstGeom>
          <a:noFill/>
          <a:ln>
            <a:noFill/>
          </a:ln>
        </p:spPr>
      </p:pic>
      <p:pic>
        <p:nvPicPr>
          <p:cNvPr id="308" name="Google Shape;308;p29"/>
          <p:cNvPicPr preferRelativeResize="0"/>
          <p:nvPr/>
        </p:nvPicPr>
        <p:blipFill>
          <a:blip r:embed="rId4">
            <a:alphaModFix/>
          </a:blip>
          <a:stretch>
            <a:fillRect/>
          </a:stretch>
        </p:blipFill>
        <p:spPr>
          <a:xfrm>
            <a:off x="761775" y="3268200"/>
            <a:ext cx="2614838" cy="1474775"/>
          </a:xfrm>
          <a:prstGeom prst="rect">
            <a:avLst/>
          </a:prstGeom>
          <a:noFill/>
          <a:ln>
            <a:noFill/>
          </a:ln>
        </p:spPr>
      </p:pic>
      <p:pic>
        <p:nvPicPr>
          <p:cNvPr id="309" name="Google Shape;309;p29"/>
          <p:cNvPicPr preferRelativeResize="0"/>
          <p:nvPr/>
        </p:nvPicPr>
        <p:blipFill>
          <a:blip r:embed="rId5">
            <a:alphaModFix/>
          </a:blip>
          <a:stretch>
            <a:fillRect/>
          </a:stretch>
        </p:blipFill>
        <p:spPr>
          <a:xfrm>
            <a:off x="1143001" y="3099125"/>
            <a:ext cx="1794725" cy="1777675"/>
          </a:xfrm>
          <a:prstGeom prst="rect">
            <a:avLst/>
          </a:prstGeom>
          <a:noFill/>
          <a:ln>
            <a:noFill/>
          </a:ln>
        </p:spPr>
      </p:pic>
      <p:pic>
        <p:nvPicPr>
          <p:cNvPr id="310" name="Google Shape;310;p29"/>
          <p:cNvPicPr preferRelativeResize="0"/>
          <p:nvPr/>
        </p:nvPicPr>
        <p:blipFill>
          <a:blip r:embed="rId6">
            <a:alphaModFix/>
          </a:blip>
          <a:stretch>
            <a:fillRect/>
          </a:stretch>
        </p:blipFill>
        <p:spPr>
          <a:xfrm>
            <a:off x="438600" y="4729225"/>
            <a:ext cx="427096" cy="414275"/>
          </a:xfrm>
          <a:prstGeom prst="rect">
            <a:avLst/>
          </a:prstGeom>
          <a:noFill/>
          <a:ln>
            <a:noFill/>
          </a:ln>
        </p:spPr>
      </p:pic>
      <p:pic>
        <p:nvPicPr>
          <p:cNvPr id="311" name="Google Shape;311;p29"/>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312" name="Google Shape;312;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0"/>
          <p:cNvSpPr txBox="1"/>
          <p:nvPr>
            <p:ph idx="1" type="body"/>
          </p:nvPr>
        </p:nvSpPr>
        <p:spPr>
          <a:xfrm>
            <a:off x="311700" y="811150"/>
            <a:ext cx="7888500" cy="402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999999"/>
                </a:solidFill>
                <a:latin typeface="Ubuntu"/>
                <a:ea typeface="Ubuntu"/>
                <a:cs typeface="Ubuntu"/>
                <a:sym typeface="Ubuntu"/>
              </a:rPr>
              <a:t>“We won’t just launch on a university without prior approval… At UVA, we have to be cautious, obviously, with riding on the Lawn. We meet with the university on Monday. -- Their main concern is because </a:t>
            </a:r>
            <a:r>
              <a:rPr b="1" lang="en" sz="2400">
                <a:solidFill>
                  <a:schemeClr val="dk1"/>
                </a:solidFill>
                <a:latin typeface="Ubuntu"/>
                <a:ea typeface="Ubuntu"/>
                <a:cs typeface="Ubuntu"/>
                <a:sym typeface="Ubuntu"/>
              </a:rPr>
              <a:t>the lawn is historic and there’s not much foot path there.”</a:t>
            </a:r>
            <a:endParaRPr b="1" sz="2400">
              <a:solidFill>
                <a:schemeClr val="dk1"/>
              </a:solidFill>
              <a:latin typeface="Ubuntu"/>
              <a:ea typeface="Ubuntu"/>
              <a:cs typeface="Ubuntu"/>
              <a:sym typeface="Ubuntu"/>
            </a:endParaRPr>
          </a:p>
          <a:p>
            <a:pPr indent="0" lvl="0" marL="0" rtl="0" algn="l">
              <a:spcBef>
                <a:spcPts val="0"/>
              </a:spcBef>
              <a:spcAft>
                <a:spcPts val="0"/>
              </a:spcAft>
              <a:buNone/>
            </a:pPr>
            <a:r>
              <a:t/>
            </a:r>
            <a:endParaRPr sz="2400">
              <a:solidFill>
                <a:srgbClr val="999999"/>
              </a:solidFill>
              <a:latin typeface="Ubuntu"/>
              <a:ea typeface="Ubuntu"/>
              <a:cs typeface="Ubuntu"/>
              <a:sym typeface="Ubuntu"/>
            </a:endParaRPr>
          </a:p>
          <a:p>
            <a:pPr indent="0" lvl="0" marL="0" rtl="0" algn="l">
              <a:spcBef>
                <a:spcPts val="0"/>
              </a:spcBef>
              <a:spcAft>
                <a:spcPts val="0"/>
              </a:spcAft>
              <a:buNone/>
            </a:pPr>
            <a:r>
              <a:rPr b="1" lang="en" sz="2400">
                <a:solidFill>
                  <a:srgbClr val="999999"/>
                </a:solidFill>
                <a:latin typeface="Ubuntu"/>
                <a:ea typeface="Ubuntu"/>
                <a:cs typeface="Ubuntu"/>
                <a:sym typeface="Ubuntu"/>
              </a:rPr>
              <a:t>Cameron Kilberg</a:t>
            </a:r>
            <a:endParaRPr b="1" sz="2400">
              <a:solidFill>
                <a:srgbClr val="999999"/>
              </a:solidFill>
              <a:latin typeface="Ubuntu"/>
              <a:ea typeface="Ubuntu"/>
              <a:cs typeface="Ubuntu"/>
              <a:sym typeface="Ubuntu"/>
            </a:endParaRPr>
          </a:p>
          <a:p>
            <a:pPr indent="0" lvl="0" marL="0" rtl="0" algn="l">
              <a:spcBef>
                <a:spcPts val="0"/>
              </a:spcBef>
              <a:spcAft>
                <a:spcPts val="0"/>
              </a:spcAft>
              <a:buNone/>
            </a:pPr>
            <a:r>
              <a:rPr lang="en" sz="2400">
                <a:solidFill>
                  <a:srgbClr val="999999"/>
                </a:solidFill>
                <a:latin typeface="Ubuntu"/>
                <a:ea typeface="Ubuntu"/>
                <a:cs typeface="Ubuntu"/>
                <a:sym typeface="Ubuntu"/>
              </a:rPr>
              <a:t>Senior Manager of Government Affairs at Bird</a:t>
            </a:r>
            <a:endParaRPr sz="2400">
              <a:solidFill>
                <a:srgbClr val="999999"/>
              </a:solidFill>
              <a:latin typeface="Ubuntu"/>
              <a:ea typeface="Ubuntu"/>
              <a:cs typeface="Ubuntu"/>
              <a:sym typeface="Ubuntu"/>
            </a:endParaRPr>
          </a:p>
          <a:p>
            <a:pPr indent="0" lvl="0" marL="0" rtl="0" algn="l">
              <a:spcBef>
                <a:spcPts val="0"/>
              </a:spcBef>
              <a:spcAft>
                <a:spcPts val="0"/>
              </a:spcAft>
              <a:buNone/>
            </a:pPr>
            <a:r>
              <a:t/>
            </a:r>
            <a:endParaRPr>
              <a:solidFill>
                <a:srgbClr val="999999"/>
              </a:solidFill>
            </a:endParaRPr>
          </a:p>
        </p:txBody>
      </p:sp>
      <p:sp>
        <p:nvSpPr>
          <p:cNvPr id="318" name="Google Shape;318;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2355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from UBike </a:t>
            </a:r>
            <a:endParaRPr/>
          </a:p>
        </p:txBody>
      </p:sp>
      <p:sp>
        <p:nvSpPr>
          <p:cNvPr id="324" name="Google Shape;324;p31"/>
          <p:cNvSpPr txBox="1"/>
          <p:nvPr/>
        </p:nvSpPr>
        <p:spPr>
          <a:xfrm>
            <a:off x="5262825" y="1110525"/>
            <a:ext cx="3628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Source Sans Pro"/>
                <a:ea typeface="Source Sans Pro"/>
                <a:cs typeface="Source Sans Pro"/>
                <a:sym typeface="Source Sans Pro"/>
              </a:rPr>
              <a:t>“Bikers who are following bike lanes are thrust into traffic and a state of panic when the bike lane abruptly ends.”</a:t>
            </a:r>
            <a:endParaRPr b="1" sz="1800">
              <a:solidFill>
                <a:schemeClr val="lt2"/>
              </a:solidFill>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Cavalier Daily</a:t>
            </a:r>
            <a:endParaRPr sz="1800">
              <a:solidFill>
                <a:schemeClr val="lt2"/>
              </a:solidFill>
              <a:latin typeface="Source Sans Pro"/>
              <a:ea typeface="Source Sans Pro"/>
              <a:cs typeface="Source Sans Pro"/>
              <a:sym typeface="Source Sans Pro"/>
            </a:endParaRPr>
          </a:p>
        </p:txBody>
      </p:sp>
      <p:grpSp>
        <p:nvGrpSpPr>
          <p:cNvPr id="325" name="Google Shape;325;p31"/>
          <p:cNvGrpSpPr/>
          <p:nvPr/>
        </p:nvGrpSpPr>
        <p:grpSpPr>
          <a:xfrm>
            <a:off x="5157429" y="3158175"/>
            <a:ext cx="3838985" cy="1405350"/>
            <a:chOff x="5157492" y="3275850"/>
            <a:chExt cx="3838985" cy="1405350"/>
          </a:xfrm>
        </p:grpSpPr>
        <p:grpSp>
          <p:nvGrpSpPr>
            <p:cNvPr id="326" name="Google Shape;326;p31"/>
            <p:cNvGrpSpPr/>
            <p:nvPr/>
          </p:nvGrpSpPr>
          <p:grpSpPr>
            <a:xfrm>
              <a:off x="5157492" y="3275850"/>
              <a:ext cx="3838985" cy="1003550"/>
              <a:chOff x="412925" y="2521764"/>
              <a:chExt cx="4682260" cy="1221161"/>
            </a:xfrm>
          </p:grpSpPr>
          <p:sp>
            <p:nvSpPr>
              <p:cNvPr id="327" name="Google Shape;327;p31"/>
              <p:cNvSpPr/>
              <p:nvPr/>
            </p:nvSpPr>
            <p:spPr>
              <a:xfrm>
                <a:off x="1617650" y="3205925"/>
                <a:ext cx="2286000" cy="537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12925" y="3145150"/>
                <a:ext cx="46821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txBox="1"/>
              <p:nvPr/>
            </p:nvSpPr>
            <p:spPr>
              <a:xfrm>
                <a:off x="465408" y="2521764"/>
                <a:ext cx="11862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Number of Bikes</a:t>
                </a:r>
                <a:endParaRPr b="1"/>
              </a:p>
            </p:txBody>
          </p:sp>
          <p:sp>
            <p:nvSpPr>
              <p:cNvPr id="330" name="Google Shape;330;p31"/>
              <p:cNvSpPr txBox="1"/>
              <p:nvPr/>
            </p:nvSpPr>
            <p:spPr>
              <a:xfrm>
                <a:off x="3773985" y="2521764"/>
                <a:ext cx="13212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Placement of Bikes</a:t>
                </a:r>
                <a:endParaRPr b="1"/>
              </a:p>
            </p:txBody>
          </p:sp>
        </p:grpSp>
        <p:sp>
          <p:nvSpPr>
            <p:cNvPr id="331" name="Google Shape;331;p31"/>
            <p:cNvSpPr txBox="1"/>
            <p:nvPr/>
          </p:nvSpPr>
          <p:spPr>
            <a:xfrm>
              <a:off x="6663201" y="4239900"/>
              <a:ext cx="972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Balance</a:t>
              </a:r>
              <a:endParaRPr b="1"/>
            </a:p>
          </p:txBody>
        </p:sp>
      </p:grpSp>
      <p:graphicFrame>
        <p:nvGraphicFramePr>
          <p:cNvPr id="332" name="Google Shape;332;p31"/>
          <p:cNvGraphicFramePr/>
          <p:nvPr/>
        </p:nvGraphicFramePr>
        <p:xfrm>
          <a:off x="185050" y="1283425"/>
          <a:ext cx="3000000" cy="3000000"/>
        </p:xfrm>
        <a:graphic>
          <a:graphicData uri="http://schemas.openxmlformats.org/drawingml/2006/table">
            <a:tbl>
              <a:tblPr>
                <a:noFill/>
                <a:tableStyleId>{13D41025-7A15-43E8-A16D-A6D26A68117B}</a:tableStyleId>
              </a:tblPr>
              <a:tblGrid>
                <a:gridCol w="3643650"/>
                <a:gridCol w="1125250"/>
              </a:tblGrid>
              <a:tr h="207225">
                <a:tc rowSpan="2">
                  <a:txBody>
                    <a:bodyPr/>
                    <a:lstStyle/>
                    <a:p>
                      <a:pPr indent="0" lvl="0" marL="0" rtl="0" algn="l">
                        <a:lnSpc>
                          <a:spcPct val="115000"/>
                        </a:lnSpc>
                        <a:spcBef>
                          <a:spcPts val="0"/>
                        </a:spcBef>
                        <a:spcAft>
                          <a:spcPts val="0"/>
                        </a:spcAft>
                        <a:buNone/>
                      </a:pPr>
                      <a:r>
                        <a:rPr b="1" lang="en" sz="1200"/>
                        <a:t>Which transportation options do UVA students prefer?</a:t>
                      </a:r>
                      <a:endParaRPr b="1"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i="1" lang="en" sz="1200"/>
                        <a:t>Number of Responses</a:t>
                      </a:r>
                      <a:endParaRPr b="1" i="1"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875">
                <a:tc vMerge="1"/>
                <a:tc vMerge="1"/>
              </a:tr>
              <a:tr h="294175">
                <a:tc>
                  <a:txBody>
                    <a:bodyPr/>
                    <a:lstStyle/>
                    <a:p>
                      <a:pPr indent="0" lvl="0" marL="0" rtl="0" algn="l">
                        <a:lnSpc>
                          <a:spcPct val="115000"/>
                        </a:lnSpc>
                        <a:spcBef>
                          <a:spcPts val="0"/>
                        </a:spcBef>
                        <a:spcAft>
                          <a:spcPts val="0"/>
                        </a:spcAft>
                        <a:buNone/>
                      </a:pPr>
                      <a:r>
                        <a:rPr lang="en" sz="1200"/>
                        <a:t>Personal Car</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70</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Carpooling with others</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29</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Zipcar</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Uber or Lyft</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30</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Walking</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157</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UVA Bus system</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113</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Personal Bike</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15</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4175">
                <a:tc>
                  <a:txBody>
                    <a:bodyPr/>
                    <a:lstStyle/>
                    <a:p>
                      <a:pPr indent="0" lvl="0" marL="0" rtl="0" algn="l">
                        <a:lnSpc>
                          <a:spcPct val="115000"/>
                        </a:lnSpc>
                        <a:spcBef>
                          <a:spcPts val="0"/>
                        </a:spcBef>
                        <a:spcAft>
                          <a:spcPts val="0"/>
                        </a:spcAft>
                        <a:buNone/>
                      </a:pPr>
                      <a:r>
                        <a:rPr lang="en" sz="1200"/>
                        <a:t>UBike</a:t>
                      </a:r>
                      <a:endParaRPr sz="1200"/>
                    </a:p>
                  </a:txBody>
                  <a:tcPr marT="19050" marB="19050" marR="28575" marL="28575">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a:t>
                      </a:r>
                      <a:endParaRPr sz="12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3" name="Google Shape;333;p31"/>
          <p:cNvSpPr/>
          <p:nvPr/>
        </p:nvSpPr>
        <p:spPr>
          <a:xfrm>
            <a:off x="178200" y="3885750"/>
            <a:ext cx="4782600" cy="285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1"/>
          <p:cNvPicPr preferRelativeResize="0"/>
          <p:nvPr/>
        </p:nvPicPr>
        <p:blipFill>
          <a:blip r:embed="rId3">
            <a:alphaModFix/>
          </a:blip>
          <a:stretch>
            <a:fillRect/>
          </a:stretch>
        </p:blipFill>
        <p:spPr>
          <a:xfrm>
            <a:off x="904987" y="4819175"/>
            <a:ext cx="7334018" cy="329800"/>
          </a:xfrm>
          <a:prstGeom prst="rect">
            <a:avLst/>
          </a:prstGeom>
          <a:noFill/>
          <a:ln>
            <a:noFill/>
          </a:ln>
        </p:spPr>
      </p:pic>
      <p:pic>
        <p:nvPicPr>
          <p:cNvPr id="335" name="Google Shape;335;p31"/>
          <p:cNvPicPr preferRelativeResize="0"/>
          <p:nvPr/>
        </p:nvPicPr>
        <p:blipFill>
          <a:blip r:embed="rId4">
            <a:alphaModFix/>
          </a:blip>
          <a:stretch>
            <a:fillRect/>
          </a:stretch>
        </p:blipFill>
        <p:spPr>
          <a:xfrm>
            <a:off x="903300" y="4819175"/>
            <a:ext cx="7337389" cy="329800"/>
          </a:xfrm>
          <a:prstGeom prst="rect">
            <a:avLst/>
          </a:prstGeom>
          <a:noFill/>
          <a:ln>
            <a:noFill/>
          </a:ln>
        </p:spPr>
      </p:pic>
      <p:pic>
        <p:nvPicPr>
          <p:cNvPr id="336" name="Google Shape;336;p31"/>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337" name="Google Shape;337;p31"/>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338" name="Google Shape;338;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UBike did not fly in Charlottesville</a:t>
            </a:r>
            <a:endParaRPr/>
          </a:p>
        </p:txBody>
      </p:sp>
      <p:pic>
        <p:nvPicPr>
          <p:cNvPr id="68" name="Google Shape;68;p14"/>
          <p:cNvPicPr preferRelativeResize="0"/>
          <p:nvPr/>
        </p:nvPicPr>
        <p:blipFill rotWithShape="1">
          <a:blip r:embed="rId3">
            <a:alphaModFix/>
          </a:blip>
          <a:srcRect b="0" l="3744" r="0" t="0"/>
          <a:stretch/>
        </p:blipFill>
        <p:spPr>
          <a:xfrm>
            <a:off x="457200" y="1068425"/>
            <a:ext cx="3737100" cy="3882600"/>
          </a:xfrm>
          <a:prstGeom prst="rect">
            <a:avLst/>
          </a:prstGeom>
          <a:noFill/>
          <a:ln>
            <a:noFill/>
          </a:ln>
        </p:spPr>
      </p:pic>
      <p:pic>
        <p:nvPicPr>
          <p:cNvPr id="69" name="Google Shape;69;p14"/>
          <p:cNvPicPr preferRelativeResize="0"/>
          <p:nvPr/>
        </p:nvPicPr>
        <p:blipFill>
          <a:blip r:embed="rId4">
            <a:alphaModFix/>
          </a:blip>
          <a:stretch>
            <a:fillRect/>
          </a:stretch>
        </p:blipFill>
        <p:spPr>
          <a:xfrm>
            <a:off x="4346400" y="1549438"/>
            <a:ext cx="4514850" cy="3019425"/>
          </a:xfrm>
          <a:prstGeom prst="rect">
            <a:avLst/>
          </a:prstGeom>
          <a:noFill/>
          <a:ln>
            <a:noFill/>
          </a:ln>
        </p:spPr>
      </p:pic>
      <p:sp>
        <p:nvSpPr>
          <p:cNvPr id="70" name="Google Shape;70;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1" name="Google Shape;71;p14"/>
          <p:cNvSpPr txBox="1"/>
          <p:nvPr/>
        </p:nvSpPr>
        <p:spPr>
          <a:xfrm>
            <a:off x="6575450" y="4605825"/>
            <a:ext cx="30654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666666"/>
                </a:solidFill>
                <a:hlinkClick r:id="rId5"/>
              </a:rPr>
              <a:t>CavDaily: UBike Suspended</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387900" y="2926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infrastructure needs improvement</a:t>
            </a:r>
            <a:endParaRPr/>
          </a:p>
        </p:txBody>
      </p:sp>
      <p:sp>
        <p:nvSpPr>
          <p:cNvPr id="344" name="Google Shape;344;p32"/>
          <p:cNvSpPr/>
          <p:nvPr/>
        </p:nvSpPr>
        <p:spPr>
          <a:xfrm>
            <a:off x="955463" y="4392165"/>
            <a:ext cx="1827300" cy="969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2820900" y="3233850"/>
            <a:ext cx="1827300" cy="12552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4686325" y="2423100"/>
            <a:ext cx="1827300" cy="2072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6551400" y="1161600"/>
            <a:ext cx="1827300" cy="33273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txBox="1"/>
          <p:nvPr/>
        </p:nvSpPr>
        <p:spPr>
          <a:xfrm>
            <a:off x="2792250" y="3386700"/>
            <a:ext cx="18846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Sans Pro"/>
                <a:ea typeface="Source Sans Pro"/>
                <a:cs typeface="Source Sans Pro"/>
                <a:sym typeface="Source Sans Pro"/>
              </a:rPr>
              <a:t>  Clearly communicate expectations. </a:t>
            </a:r>
            <a:endParaRPr b="1" sz="1800">
              <a:solidFill>
                <a:srgbClr val="FFFFFF"/>
              </a:solidFill>
              <a:latin typeface="Source Sans Pro"/>
              <a:ea typeface="Source Sans Pro"/>
              <a:cs typeface="Source Sans Pro"/>
              <a:sym typeface="Source Sans Pro"/>
            </a:endParaRPr>
          </a:p>
        </p:txBody>
      </p:sp>
      <p:sp>
        <p:nvSpPr>
          <p:cNvPr id="349" name="Google Shape;349;p32"/>
          <p:cNvSpPr txBox="1"/>
          <p:nvPr/>
        </p:nvSpPr>
        <p:spPr>
          <a:xfrm>
            <a:off x="4610025" y="2582425"/>
            <a:ext cx="1884600" cy="10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Sans Pro"/>
                <a:ea typeface="Source Sans Pro"/>
                <a:cs typeface="Source Sans Pro"/>
                <a:sym typeface="Source Sans Pro"/>
              </a:rPr>
              <a:t>Create more bike lanes for safe riding.</a:t>
            </a:r>
            <a:endParaRPr b="1" sz="1800">
              <a:solidFill>
                <a:srgbClr val="FFFFFF"/>
              </a:solidFill>
              <a:latin typeface="Source Sans Pro"/>
              <a:ea typeface="Source Sans Pro"/>
              <a:cs typeface="Source Sans Pro"/>
              <a:sym typeface="Source Sans Pro"/>
            </a:endParaRPr>
          </a:p>
        </p:txBody>
      </p:sp>
      <p:sp>
        <p:nvSpPr>
          <p:cNvPr id="350" name="Google Shape;350;p32"/>
          <p:cNvSpPr txBox="1"/>
          <p:nvPr/>
        </p:nvSpPr>
        <p:spPr>
          <a:xfrm>
            <a:off x="6551725" y="1346500"/>
            <a:ext cx="1827300" cy="14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ource Sans Pro"/>
                <a:ea typeface="Source Sans Pro"/>
                <a:cs typeface="Source Sans Pro"/>
                <a:sym typeface="Source Sans Pro"/>
              </a:rPr>
              <a:t>Use geofencing to allow parking and riding only in designated areas.</a:t>
            </a:r>
            <a:endParaRPr b="1" sz="1800">
              <a:solidFill>
                <a:srgbClr val="FFFFFF"/>
              </a:solidFill>
              <a:latin typeface="Source Sans Pro"/>
              <a:ea typeface="Source Sans Pro"/>
              <a:cs typeface="Source Sans Pro"/>
              <a:sym typeface="Source Sans Pro"/>
            </a:endParaRPr>
          </a:p>
        </p:txBody>
      </p:sp>
      <p:pic>
        <p:nvPicPr>
          <p:cNvPr id="351" name="Google Shape;351;p32"/>
          <p:cNvPicPr preferRelativeResize="0"/>
          <p:nvPr/>
        </p:nvPicPr>
        <p:blipFill>
          <a:blip r:embed="rId3">
            <a:alphaModFix/>
          </a:blip>
          <a:stretch>
            <a:fillRect/>
          </a:stretch>
        </p:blipFill>
        <p:spPr>
          <a:xfrm>
            <a:off x="1028639" y="2658913"/>
            <a:ext cx="1604811" cy="1670375"/>
          </a:xfrm>
          <a:prstGeom prst="rect">
            <a:avLst/>
          </a:prstGeom>
          <a:noFill/>
          <a:ln>
            <a:noFill/>
          </a:ln>
        </p:spPr>
      </p:pic>
      <p:sp>
        <p:nvSpPr>
          <p:cNvPr id="352" name="Google Shape;352;p32"/>
          <p:cNvSpPr txBox="1"/>
          <p:nvPr/>
        </p:nvSpPr>
        <p:spPr>
          <a:xfrm>
            <a:off x="597525" y="1066800"/>
            <a:ext cx="5897400" cy="17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Source Sans Pro"/>
                <a:ea typeface="Source Sans Pro"/>
                <a:cs typeface="Source Sans Pro"/>
                <a:sym typeface="Source Sans Pro"/>
              </a:rPr>
              <a:t>Lack of bike lanes, hilly terrain, brick sidewalks, and high </a:t>
            </a:r>
            <a:r>
              <a:rPr b="1" lang="en" sz="2200">
                <a:latin typeface="Source Sans Pro"/>
                <a:ea typeface="Source Sans Pro"/>
                <a:cs typeface="Source Sans Pro"/>
                <a:sym typeface="Source Sans Pro"/>
              </a:rPr>
              <a:t>traffic</a:t>
            </a:r>
            <a:r>
              <a:rPr b="1" lang="en" sz="2200">
                <a:latin typeface="Source Sans Pro"/>
                <a:ea typeface="Source Sans Pro"/>
                <a:cs typeface="Source Sans Pro"/>
                <a:sym typeface="Source Sans Pro"/>
              </a:rPr>
              <a:t> periods </a:t>
            </a:r>
            <a:endParaRPr b="1" sz="2200">
              <a:latin typeface="Source Sans Pro"/>
              <a:ea typeface="Source Sans Pro"/>
              <a:cs typeface="Source Sans Pro"/>
              <a:sym typeface="Source Sans Pro"/>
            </a:endParaRPr>
          </a:p>
          <a:p>
            <a:pPr indent="0" lvl="0" marL="0" rtl="0" algn="l">
              <a:spcBef>
                <a:spcPts val="0"/>
              </a:spcBef>
              <a:spcAft>
                <a:spcPts val="0"/>
              </a:spcAft>
              <a:buNone/>
            </a:pPr>
            <a:r>
              <a:rPr b="1" lang="en" sz="2200">
                <a:latin typeface="Source Sans Pro"/>
                <a:ea typeface="Source Sans Pro"/>
                <a:cs typeface="Source Sans Pro"/>
                <a:sym typeface="Source Sans Pro"/>
              </a:rPr>
              <a:t>between classes impinge upon </a:t>
            </a:r>
            <a:endParaRPr b="1" sz="2200">
              <a:latin typeface="Source Sans Pro"/>
              <a:ea typeface="Source Sans Pro"/>
              <a:cs typeface="Source Sans Pro"/>
              <a:sym typeface="Source Sans Pro"/>
            </a:endParaRPr>
          </a:p>
          <a:p>
            <a:pPr indent="0" lvl="0" marL="0" rtl="0" algn="l">
              <a:spcBef>
                <a:spcPts val="0"/>
              </a:spcBef>
              <a:spcAft>
                <a:spcPts val="0"/>
              </a:spcAft>
              <a:buNone/>
            </a:pPr>
            <a:r>
              <a:rPr b="1" lang="en" sz="2200">
                <a:latin typeface="Source Sans Pro"/>
                <a:ea typeface="Source Sans Pro"/>
                <a:cs typeface="Source Sans Pro"/>
                <a:sym typeface="Source Sans Pro"/>
              </a:rPr>
              <a:t>Bird’s success. </a:t>
            </a:r>
            <a:endParaRPr b="1" sz="2200">
              <a:latin typeface="Source Sans Pro"/>
              <a:ea typeface="Source Sans Pro"/>
              <a:cs typeface="Source Sans Pro"/>
              <a:sym typeface="Source Sans Pro"/>
            </a:endParaRPr>
          </a:p>
        </p:txBody>
      </p:sp>
      <p:sp>
        <p:nvSpPr>
          <p:cNvPr id="353" name="Google Shape;353;p32"/>
          <p:cNvSpPr/>
          <p:nvPr/>
        </p:nvSpPr>
        <p:spPr>
          <a:xfrm>
            <a:off x="2557250" y="2929054"/>
            <a:ext cx="520500" cy="520500"/>
          </a:xfrm>
          <a:prstGeom prst="ellipse">
            <a:avLst/>
          </a:prstGeom>
          <a:solidFill>
            <a:schemeClr val="accen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1</a:t>
            </a:r>
            <a:endParaRPr b="1" sz="2400">
              <a:solidFill>
                <a:srgbClr val="FFFFFF"/>
              </a:solidFill>
              <a:latin typeface="Source Sans Pro"/>
              <a:ea typeface="Source Sans Pro"/>
              <a:cs typeface="Source Sans Pro"/>
              <a:sym typeface="Source Sans Pro"/>
            </a:endParaRPr>
          </a:p>
        </p:txBody>
      </p:sp>
      <p:sp>
        <p:nvSpPr>
          <p:cNvPr id="354" name="Google Shape;354;p32"/>
          <p:cNvSpPr/>
          <p:nvPr/>
        </p:nvSpPr>
        <p:spPr>
          <a:xfrm>
            <a:off x="4491100" y="2111379"/>
            <a:ext cx="520500" cy="520500"/>
          </a:xfrm>
          <a:prstGeom prst="ellipse">
            <a:avLst/>
          </a:prstGeom>
          <a:solidFill>
            <a:schemeClr val="accen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2</a:t>
            </a:r>
            <a:endParaRPr b="1" sz="2400">
              <a:solidFill>
                <a:srgbClr val="FFFFFF"/>
              </a:solidFill>
              <a:latin typeface="Source Sans Pro"/>
              <a:ea typeface="Source Sans Pro"/>
              <a:cs typeface="Source Sans Pro"/>
              <a:sym typeface="Source Sans Pro"/>
            </a:endParaRPr>
          </a:p>
        </p:txBody>
      </p:sp>
      <p:sp>
        <p:nvSpPr>
          <p:cNvPr id="355" name="Google Shape;355;p32"/>
          <p:cNvSpPr/>
          <p:nvPr/>
        </p:nvSpPr>
        <p:spPr>
          <a:xfrm>
            <a:off x="6293300" y="914400"/>
            <a:ext cx="520500" cy="520500"/>
          </a:xfrm>
          <a:prstGeom prst="ellipse">
            <a:avLst/>
          </a:prstGeom>
          <a:solidFill>
            <a:schemeClr val="accen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3</a:t>
            </a:r>
            <a:endParaRPr b="1" sz="2400">
              <a:solidFill>
                <a:srgbClr val="FFFFFF"/>
              </a:solidFill>
              <a:latin typeface="Source Sans Pro"/>
              <a:ea typeface="Source Sans Pro"/>
              <a:cs typeface="Source Sans Pro"/>
              <a:sym typeface="Source Sans Pro"/>
            </a:endParaRPr>
          </a:p>
        </p:txBody>
      </p:sp>
      <p:sp>
        <p:nvSpPr>
          <p:cNvPr id="356" name="Google Shape;356;p32"/>
          <p:cNvSpPr txBox="1"/>
          <p:nvPr/>
        </p:nvSpPr>
        <p:spPr>
          <a:xfrm>
            <a:off x="6064075" y="4495800"/>
            <a:ext cx="2771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Source: UVA Parking &amp; Transportation</a:t>
            </a:r>
            <a:endParaRPr i="1" sz="1000"/>
          </a:p>
        </p:txBody>
      </p:sp>
      <p:pic>
        <p:nvPicPr>
          <p:cNvPr id="357" name="Google Shape;357;p32"/>
          <p:cNvPicPr preferRelativeResize="0"/>
          <p:nvPr/>
        </p:nvPicPr>
        <p:blipFill>
          <a:blip r:embed="rId4">
            <a:alphaModFix/>
          </a:blip>
          <a:stretch>
            <a:fillRect/>
          </a:stretch>
        </p:blipFill>
        <p:spPr>
          <a:xfrm>
            <a:off x="903300" y="4819175"/>
            <a:ext cx="7337389" cy="329800"/>
          </a:xfrm>
          <a:prstGeom prst="rect">
            <a:avLst/>
          </a:prstGeom>
          <a:noFill/>
          <a:ln>
            <a:noFill/>
          </a:ln>
        </p:spPr>
      </p:pic>
      <p:pic>
        <p:nvPicPr>
          <p:cNvPr id="358" name="Google Shape;358;p32"/>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359" name="Google Shape;359;p32"/>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360" name="Google Shape;360;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prefer location, payment options</a:t>
            </a:r>
            <a:endParaRPr/>
          </a:p>
        </p:txBody>
      </p:sp>
      <p:sp>
        <p:nvSpPr>
          <p:cNvPr id="366" name="Google Shape;36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slide; charts from survey</a:t>
            </a:r>
            <a:endParaRPr/>
          </a:p>
          <a:p>
            <a:pPr indent="-342900" lvl="1" marL="914400" rtl="0" algn="l">
              <a:spcBef>
                <a:spcPts val="0"/>
              </a:spcBef>
              <a:spcAft>
                <a:spcPts val="0"/>
              </a:spcAft>
              <a:buSzPts val="1800"/>
              <a:buChar char="-"/>
            </a:pPr>
            <a:r>
              <a:rPr lang="en"/>
              <a:t>What questions would apply here</a:t>
            </a:r>
            <a:endParaRPr/>
          </a:p>
        </p:txBody>
      </p:sp>
      <p:sp>
        <p:nvSpPr>
          <p:cNvPr id="367" name="Google Shape;367;p33"/>
          <p:cNvSpPr/>
          <p:nvPr/>
        </p:nvSpPr>
        <p:spPr>
          <a:xfrm>
            <a:off x="4728625" y="2341000"/>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7339500" y="2694775"/>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3523100" y="3031775"/>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7652675" y="3335225"/>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5589925" y="3680600"/>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624875" y="4025975"/>
            <a:ext cx="486900" cy="1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2396000" y="2663200"/>
            <a:ext cx="4522500" cy="202200"/>
          </a:xfrm>
          <a:prstGeom prst="rect">
            <a:avLst/>
          </a:prstGeom>
          <a:solidFill>
            <a:schemeClr val="dk1"/>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33"/>
          <p:cNvPicPr preferRelativeResize="0"/>
          <p:nvPr/>
        </p:nvPicPr>
        <p:blipFill>
          <a:blip r:embed="rId3">
            <a:alphaModFix/>
          </a:blip>
          <a:stretch>
            <a:fillRect/>
          </a:stretch>
        </p:blipFill>
        <p:spPr>
          <a:xfrm>
            <a:off x="903300" y="4819175"/>
            <a:ext cx="7337389" cy="329800"/>
          </a:xfrm>
          <a:prstGeom prst="rect">
            <a:avLst/>
          </a:prstGeom>
          <a:noFill/>
          <a:ln>
            <a:noFill/>
          </a:ln>
        </p:spPr>
      </p:pic>
      <p:sp>
        <p:nvSpPr>
          <p:cNvPr id="375" name="Google Shape;375;p33"/>
          <p:cNvSpPr/>
          <p:nvPr/>
        </p:nvSpPr>
        <p:spPr>
          <a:xfrm>
            <a:off x="2614900" y="2791300"/>
            <a:ext cx="4374300" cy="20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4870548" y="2436597"/>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7365553" y="2770856"/>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7689680" y="3519868"/>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3688183" y="3135365"/>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5682812" y="3843298"/>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5716403" y="4220136"/>
            <a:ext cx="508407" cy="18297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orms response chart. Question title: 7. If Bird were to bring its e-scooters to UVA, which of the following ideas would make it most successful? Please choose at most three options. . Number of responses: 166 responses." id="382" name="Google Shape;382;p33" title="What do the students want?"/>
          <p:cNvPicPr preferRelativeResize="0"/>
          <p:nvPr/>
        </p:nvPicPr>
        <p:blipFill rotWithShape="1">
          <a:blip r:embed="rId4">
            <a:alphaModFix/>
          </a:blip>
          <a:srcRect b="8533" l="0" r="0" t="5534"/>
          <a:stretch/>
        </p:blipFill>
        <p:spPr>
          <a:xfrm>
            <a:off x="630403" y="1224014"/>
            <a:ext cx="7903999" cy="3584548"/>
          </a:xfrm>
          <a:prstGeom prst="rect">
            <a:avLst/>
          </a:prstGeom>
          <a:noFill/>
          <a:ln>
            <a:noFill/>
          </a:ln>
        </p:spPr>
      </p:pic>
      <p:sp>
        <p:nvSpPr>
          <p:cNvPr id="383" name="Google Shape;383;p33"/>
          <p:cNvSpPr/>
          <p:nvPr/>
        </p:nvSpPr>
        <p:spPr>
          <a:xfrm>
            <a:off x="782800" y="2251325"/>
            <a:ext cx="1832100" cy="233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3"/>
          <p:cNvGrpSpPr/>
          <p:nvPr/>
        </p:nvGrpSpPr>
        <p:grpSpPr>
          <a:xfrm>
            <a:off x="1021064" y="2214476"/>
            <a:ext cx="1759950" cy="297543"/>
            <a:chOff x="717875" y="2299050"/>
            <a:chExt cx="1829850" cy="272700"/>
          </a:xfrm>
        </p:grpSpPr>
        <p:sp>
          <p:nvSpPr>
            <p:cNvPr id="385" name="Google Shape;385;p33"/>
            <p:cNvSpPr/>
            <p:nvPr/>
          </p:nvSpPr>
          <p:spPr>
            <a:xfrm>
              <a:off x="717875" y="2299050"/>
              <a:ext cx="1627800" cy="27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txBox="1"/>
            <p:nvPr/>
          </p:nvSpPr>
          <p:spPr>
            <a:xfrm>
              <a:off x="1037225" y="2396101"/>
              <a:ext cx="15105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Information Sessions</a:t>
              </a:r>
              <a:endParaRPr b="1" sz="900">
                <a:solidFill>
                  <a:srgbClr val="434343"/>
                </a:solidFill>
              </a:endParaRPr>
            </a:p>
          </p:txBody>
        </p:sp>
      </p:grpSp>
      <p:sp>
        <p:nvSpPr>
          <p:cNvPr id="387" name="Google Shape;387;p33"/>
          <p:cNvSpPr txBox="1"/>
          <p:nvPr/>
        </p:nvSpPr>
        <p:spPr>
          <a:xfrm>
            <a:off x="1247929" y="3077386"/>
            <a:ext cx="15597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Social Media Outreach</a:t>
            </a:r>
            <a:endParaRPr b="1" sz="900">
              <a:solidFill>
                <a:srgbClr val="434343"/>
              </a:solidFill>
            </a:endParaRPr>
          </a:p>
        </p:txBody>
      </p:sp>
      <p:sp>
        <p:nvSpPr>
          <p:cNvPr id="388" name="Google Shape;388;p33"/>
          <p:cNvSpPr txBox="1"/>
          <p:nvPr/>
        </p:nvSpPr>
        <p:spPr>
          <a:xfrm>
            <a:off x="1162795" y="3429034"/>
            <a:ext cx="1588701" cy="2206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Prioritize Dock Location</a:t>
            </a:r>
            <a:endParaRPr b="1" sz="900">
              <a:solidFill>
                <a:srgbClr val="434343"/>
              </a:solidFill>
            </a:endParaRPr>
          </a:p>
        </p:txBody>
      </p:sp>
      <p:sp>
        <p:nvSpPr>
          <p:cNvPr id="389" name="Google Shape;389;p33"/>
          <p:cNvSpPr txBox="1"/>
          <p:nvPr/>
        </p:nvSpPr>
        <p:spPr>
          <a:xfrm>
            <a:off x="1187479" y="3796804"/>
            <a:ext cx="1680457" cy="2975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Free Promotional Items</a:t>
            </a:r>
            <a:endParaRPr b="1" sz="900">
              <a:solidFill>
                <a:srgbClr val="434343"/>
              </a:solidFill>
            </a:endParaRPr>
          </a:p>
        </p:txBody>
      </p:sp>
      <p:sp>
        <p:nvSpPr>
          <p:cNvPr id="390" name="Google Shape;390;p33"/>
          <p:cNvSpPr txBox="1"/>
          <p:nvPr/>
        </p:nvSpPr>
        <p:spPr>
          <a:xfrm>
            <a:off x="1748514" y="4164079"/>
            <a:ext cx="1703540" cy="2258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Payment Plan</a:t>
            </a:r>
            <a:endParaRPr b="1" sz="900">
              <a:solidFill>
                <a:srgbClr val="434343"/>
              </a:solidFill>
            </a:endParaRPr>
          </a:p>
        </p:txBody>
      </p:sp>
      <p:grpSp>
        <p:nvGrpSpPr>
          <p:cNvPr id="391" name="Google Shape;391;p33"/>
          <p:cNvGrpSpPr/>
          <p:nvPr/>
        </p:nvGrpSpPr>
        <p:grpSpPr>
          <a:xfrm>
            <a:off x="891943" y="2568761"/>
            <a:ext cx="2034861" cy="354292"/>
            <a:chOff x="583625" y="2627950"/>
            <a:chExt cx="2115680" cy="272700"/>
          </a:xfrm>
        </p:grpSpPr>
        <p:sp>
          <p:nvSpPr>
            <p:cNvPr id="392" name="Google Shape;392;p33"/>
            <p:cNvSpPr/>
            <p:nvPr/>
          </p:nvSpPr>
          <p:spPr>
            <a:xfrm>
              <a:off x="583625" y="2627950"/>
              <a:ext cx="1762200" cy="27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txBox="1"/>
            <p:nvPr/>
          </p:nvSpPr>
          <p:spPr>
            <a:xfrm>
              <a:off x="885805" y="2711416"/>
              <a:ext cx="1813500" cy="1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rPr>
                <a:t>Paying with Plus Dollars</a:t>
              </a:r>
              <a:endParaRPr b="1" sz="900">
                <a:solidFill>
                  <a:srgbClr val="434343"/>
                </a:solidFill>
              </a:endParaRPr>
            </a:p>
          </p:txBody>
        </p:sp>
      </p:grpSp>
      <p:sp>
        <p:nvSpPr>
          <p:cNvPr id="394" name="Google Shape;394;p33"/>
          <p:cNvSpPr/>
          <p:nvPr/>
        </p:nvSpPr>
        <p:spPr>
          <a:xfrm>
            <a:off x="2620975" y="2768625"/>
            <a:ext cx="4374300" cy="2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4870550" y="2398400"/>
            <a:ext cx="7194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7365550" y="2732775"/>
            <a:ext cx="5835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3688175" y="3135375"/>
            <a:ext cx="7194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7652675" y="3462563"/>
            <a:ext cx="7194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5640200" y="3796775"/>
            <a:ext cx="7194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716400" y="4128200"/>
            <a:ext cx="719400" cy="29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33"/>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402" name="Google Shape;402;p33"/>
          <p:cNvPicPr preferRelativeResize="0"/>
          <p:nvPr/>
        </p:nvPicPr>
        <p:blipFill>
          <a:blip r:embed="rId5">
            <a:alphaModFix/>
          </a:blip>
          <a:stretch>
            <a:fillRect/>
          </a:stretch>
        </p:blipFill>
        <p:spPr>
          <a:xfrm>
            <a:off x="8240700" y="4729225"/>
            <a:ext cx="427096" cy="414275"/>
          </a:xfrm>
          <a:prstGeom prst="rect">
            <a:avLst/>
          </a:prstGeom>
          <a:noFill/>
          <a:ln>
            <a:noFill/>
          </a:ln>
        </p:spPr>
      </p:pic>
      <p:cxnSp>
        <p:nvCxnSpPr>
          <p:cNvPr id="403" name="Google Shape;403;p33"/>
          <p:cNvCxnSpPr/>
          <p:nvPr/>
        </p:nvCxnSpPr>
        <p:spPr>
          <a:xfrm flipH="1">
            <a:off x="2600284" y="2298337"/>
            <a:ext cx="37800" cy="2244000"/>
          </a:xfrm>
          <a:prstGeom prst="straightConnector1">
            <a:avLst/>
          </a:prstGeom>
          <a:noFill/>
          <a:ln cap="flat" cmpd="sng" w="28575">
            <a:solidFill>
              <a:srgbClr val="666666"/>
            </a:solidFill>
            <a:prstDash val="solid"/>
            <a:round/>
            <a:headEnd len="med" w="med" type="none"/>
            <a:tailEnd len="med" w="med" type="none"/>
          </a:ln>
        </p:spPr>
      </p:cxnSp>
      <p:sp>
        <p:nvSpPr>
          <p:cNvPr id="404" name="Google Shape;404;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5" name="Google Shape;405;p33"/>
          <p:cNvSpPr/>
          <p:nvPr/>
        </p:nvSpPr>
        <p:spPr>
          <a:xfrm>
            <a:off x="438600" y="1290700"/>
            <a:ext cx="274200" cy="2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 and Risks</a:t>
            </a:r>
            <a:endParaRPr/>
          </a:p>
        </p:txBody>
      </p:sp>
      <p:sp>
        <p:nvSpPr>
          <p:cNvPr id="411" name="Google Shape;411;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endParaRPr/>
          </a:p>
        </p:txBody>
      </p:sp>
      <p:pic>
        <p:nvPicPr>
          <p:cNvPr id="417" name="Google Shape;417;p35"/>
          <p:cNvPicPr preferRelativeResize="0"/>
          <p:nvPr/>
        </p:nvPicPr>
        <p:blipFill>
          <a:blip r:embed="rId3">
            <a:alphaModFix/>
          </a:blip>
          <a:stretch>
            <a:fillRect/>
          </a:stretch>
        </p:blipFill>
        <p:spPr>
          <a:xfrm>
            <a:off x="903288" y="4819175"/>
            <a:ext cx="7337389" cy="329800"/>
          </a:xfrm>
          <a:prstGeom prst="rect">
            <a:avLst/>
          </a:prstGeom>
          <a:noFill/>
          <a:ln>
            <a:noFill/>
          </a:ln>
        </p:spPr>
      </p:pic>
      <p:pic>
        <p:nvPicPr>
          <p:cNvPr id="418" name="Google Shape;418;p35"/>
          <p:cNvPicPr preferRelativeResize="0"/>
          <p:nvPr/>
        </p:nvPicPr>
        <p:blipFill>
          <a:blip r:embed="rId4">
            <a:alphaModFix/>
          </a:blip>
          <a:stretch>
            <a:fillRect/>
          </a:stretch>
        </p:blipFill>
        <p:spPr>
          <a:xfrm>
            <a:off x="425325" y="1151750"/>
            <a:ext cx="6574074" cy="1787400"/>
          </a:xfrm>
          <a:prstGeom prst="rect">
            <a:avLst/>
          </a:prstGeom>
          <a:noFill/>
          <a:ln>
            <a:noFill/>
          </a:ln>
        </p:spPr>
      </p:pic>
      <p:pic>
        <p:nvPicPr>
          <p:cNvPr id="419" name="Google Shape;419;p35"/>
          <p:cNvPicPr preferRelativeResize="0"/>
          <p:nvPr/>
        </p:nvPicPr>
        <p:blipFill>
          <a:blip r:embed="rId5">
            <a:alphaModFix/>
          </a:blip>
          <a:stretch>
            <a:fillRect/>
          </a:stretch>
        </p:blipFill>
        <p:spPr>
          <a:xfrm>
            <a:off x="463200" y="2939150"/>
            <a:ext cx="2091415" cy="329800"/>
          </a:xfrm>
          <a:prstGeom prst="rect">
            <a:avLst/>
          </a:prstGeom>
          <a:noFill/>
          <a:ln>
            <a:noFill/>
          </a:ln>
        </p:spPr>
      </p:pic>
      <p:pic>
        <p:nvPicPr>
          <p:cNvPr id="420" name="Google Shape;420;p35"/>
          <p:cNvPicPr preferRelativeResize="0"/>
          <p:nvPr/>
        </p:nvPicPr>
        <p:blipFill>
          <a:blip r:embed="rId5">
            <a:alphaModFix/>
          </a:blip>
          <a:stretch>
            <a:fillRect/>
          </a:stretch>
        </p:blipFill>
        <p:spPr>
          <a:xfrm>
            <a:off x="2666650" y="2939150"/>
            <a:ext cx="2091415" cy="329800"/>
          </a:xfrm>
          <a:prstGeom prst="rect">
            <a:avLst/>
          </a:prstGeom>
          <a:noFill/>
          <a:ln>
            <a:noFill/>
          </a:ln>
        </p:spPr>
      </p:pic>
      <p:pic>
        <p:nvPicPr>
          <p:cNvPr id="421" name="Google Shape;421;p35"/>
          <p:cNvPicPr preferRelativeResize="0"/>
          <p:nvPr/>
        </p:nvPicPr>
        <p:blipFill>
          <a:blip r:embed="rId5">
            <a:alphaModFix/>
          </a:blip>
          <a:stretch>
            <a:fillRect/>
          </a:stretch>
        </p:blipFill>
        <p:spPr>
          <a:xfrm>
            <a:off x="4824650" y="2939150"/>
            <a:ext cx="2091415" cy="329800"/>
          </a:xfrm>
          <a:prstGeom prst="rect">
            <a:avLst/>
          </a:prstGeom>
          <a:noFill/>
          <a:ln>
            <a:noFill/>
          </a:ln>
        </p:spPr>
      </p:pic>
      <p:sp>
        <p:nvSpPr>
          <p:cNvPr id="422" name="Google Shape;422;p35"/>
          <p:cNvSpPr txBox="1"/>
          <p:nvPr/>
        </p:nvSpPr>
        <p:spPr>
          <a:xfrm>
            <a:off x="455000" y="3341250"/>
            <a:ext cx="2107800" cy="10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Promotions: </a:t>
            </a:r>
            <a:r>
              <a:rPr lang="en" sz="1200"/>
              <a:t>Get people onboard quickly, information sessions, brand ambassadors</a:t>
            </a:r>
            <a:endParaRPr sz="1200"/>
          </a:p>
        </p:txBody>
      </p:sp>
      <p:sp>
        <p:nvSpPr>
          <p:cNvPr id="423" name="Google Shape;423;p35"/>
          <p:cNvSpPr txBox="1"/>
          <p:nvPr/>
        </p:nvSpPr>
        <p:spPr>
          <a:xfrm>
            <a:off x="2609700" y="3341250"/>
            <a:ext cx="2148300" cy="107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 sz="1200">
                <a:solidFill>
                  <a:schemeClr val="dk2"/>
                </a:solidFill>
              </a:rPr>
              <a:t>User Experience: </a:t>
            </a:r>
            <a:r>
              <a:rPr lang="en" sz="1200">
                <a:solidFill>
                  <a:schemeClr val="dk2"/>
                </a:solidFill>
              </a:rPr>
              <a:t>More “Bird Nests” for better accessibility on &amp; off grounds, swipe/membership system</a:t>
            </a:r>
            <a:endParaRPr sz="1200">
              <a:solidFill>
                <a:schemeClr val="dk2"/>
              </a:solidFill>
            </a:endParaRPr>
          </a:p>
          <a:p>
            <a:pPr indent="0" lvl="0" marL="0" rtl="0" algn="ctr">
              <a:spcBef>
                <a:spcPts val="0"/>
              </a:spcBef>
              <a:spcAft>
                <a:spcPts val="0"/>
              </a:spcAft>
              <a:buNone/>
            </a:pPr>
            <a:r>
              <a:t/>
            </a:r>
            <a:endParaRPr b="1" sz="1200"/>
          </a:p>
        </p:txBody>
      </p:sp>
      <p:sp>
        <p:nvSpPr>
          <p:cNvPr id="424" name="Google Shape;424;p35"/>
          <p:cNvSpPr txBox="1"/>
          <p:nvPr/>
        </p:nvSpPr>
        <p:spPr>
          <a:xfrm>
            <a:off x="4816450" y="3341263"/>
            <a:ext cx="2107800" cy="107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b="1" lang="en" sz="1200">
                <a:solidFill>
                  <a:schemeClr val="dk2"/>
                </a:solidFill>
              </a:rPr>
              <a:t>Geofencing: </a:t>
            </a:r>
            <a:r>
              <a:rPr lang="en" sz="1200">
                <a:solidFill>
                  <a:schemeClr val="dk2"/>
                </a:solidFill>
              </a:rPr>
              <a:t>Method of keeping track of scooters and location legality</a:t>
            </a:r>
            <a:endParaRPr sz="1200">
              <a:solidFill>
                <a:schemeClr val="dk2"/>
              </a:solidFill>
            </a:endParaRPr>
          </a:p>
          <a:p>
            <a:pPr indent="0" lvl="0" marL="0" rtl="0" algn="ctr">
              <a:spcBef>
                <a:spcPts val="0"/>
              </a:spcBef>
              <a:spcAft>
                <a:spcPts val="0"/>
              </a:spcAft>
              <a:buNone/>
            </a:pPr>
            <a:r>
              <a:t/>
            </a:r>
            <a:endParaRPr b="1" sz="1200"/>
          </a:p>
        </p:txBody>
      </p:sp>
      <p:pic>
        <p:nvPicPr>
          <p:cNvPr id="425" name="Google Shape;425;p35"/>
          <p:cNvPicPr preferRelativeResize="0"/>
          <p:nvPr/>
        </p:nvPicPr>
        <p:blipFill>
          <a:blip r:embed="rId6">
            <a:alphaModFix/>
          </a:blip>
          <a:stretch>
            <a:fillRect/>
          </a:stretch>
        </p:blipFill>
        <p:spPr>
          <a:xfrm>
            <a:off x="7158700" y="1068425"/>
            <a:ext cx="431550" cy="3348625"/>
          </a:xfrm>
          <a:prstGeom prst="rect">
            <a:avLst/>
          </a:prstGeom>
          <a:noFill/>
          <a:ln>
            <a:noFill/>
          </a:ln>
        </p:spPr>
      </p:pic>
      <p:sp>
        <p:nvSpPr>
          <p:cNvPr id="426" name="Google Shape;426;p35"/>
          <p:cNvSpPr txBox="1"/>
          <p:nvPr/>
        </p:nvSpPr>
        <p:spPr>
          <a:xfrm>
            <a:off x="7681150" y="1818296"/>
            <a:ext cx="1424100" cy="15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Quick Adoption &amp; Successful Pilot Program</a:t>
            </a:r>
            <a:endParaRPr b="1" sz="1800"/>
          </a:p>
        </p:txBody>
      </p:sp>
      <p:pic>
        <p:nvPicPr>
          <p:cNvPr id="427" name="Google Shape;427;p35"/>
          <p:cNvPicPr preferRelativeResize="0"/>
          <p:nvPr/>
        </p:nvPicPr>
        <p:blipFill>
          <a:blip r:embed="rId7">
            <a:alphaModFix/>
          </a:blip>
          <a:stretch>
            <a:fillRect/>
          </a:stretch>
        </p:blipFill>
        <p:spPr>
          <a:xfrm>
            <a:off x="438600" y="4729225"/>
            <a:ext cx="427096" cy="414275"/>
          </a:xfrm>
          <a:prstGeom prst="rect">
            <a:avLst/>
          </a:prstGeom>
          <a:noFill/>
          <a:ln>
            <a:noFill/>
          </a:ln>
        </p:spPr>
      </p:pic>
      <p:pic>
        <p:nvPicPr>
          <p:cNvPr id="428" name="Google Shape;428;p35"/>
          <p:cNvPicPr preferRelativeResize="0"/>
          <p:nvPr/>
        </p:nvPicPr>
        <p:blipFill>
          <a:blip r:embed="rId7">
            <a:alphaModFix/>
          </a:blip>
          <a:stretch>
            <a:fillRect/>
          </a:stretch>
        </p:blipFill>
        <p:spPr>
          <a:xfrm>
            <a:off x="8240700" y="4729225"/>
            <a:ext cx="427096" cy="414275"/>
          </a:xfrm>
          <a:prstGeom prst="rect">
            <a:avLst/>
          </a:prstGeom>
          <a:noFill/>
          <a:ln>
            <a:noFill/>
          </a:ln>
        </p:spPr>
      </p:pic>
      <p:sp>
        <p:nvSpPr>
          <p:cNvPr id="429" name="Google Shape;429;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a:t>
            </a:r>
            <a:endParaRPr/>
          </a:p>
        </p:txBody>
      </p:sp>
      <p:pic>
        <p:nvPicPr>
          <p:cNvPr id="435" name="Google Shape;435;p36"/>
          <p:cNvPicPr preferRelativeResize="0"/>
          <p:nvPr/>
        </p:nvPicPr>
        <p:blipFill>
          <a:blip r:embed="rId3">
            <a:alphaModFix/>
          </a:blip>
          <a:stretch>
            <a:fillRect/>
          </a:stretch>
        </p:blipFill>
        <p:spPr>
          <a:xfrm>
            <a:off x="903300" y="4819165"/>
            <a:ext cx="7337389" cy="329800"/>
          </a:xfrm>
          <a:prstGeom prst="rect">
            <a:avLst/>
          </a:prstGeom>
          <a:noFill/>
          <a:ln>
            <a:noFill/>
          </a:ln>
        </p:spPr>
      </p:pic>
      <p:pic>
        <p:nvPicPr>
          <p:cNvPr id="436" name="Google Shape;436;p36"/>
          <p:cNvPicPr preferRelativeResize="0"/>
          <p:nvPr/>
        </p:nvPicPr>
        <p:blipFill>
          <a:blip r:embed="rId4">
            <a:alphaModFix/>
          </a:blip>
          <a:stretch>
            <a:fillRect/>
          </a:stretch>
        </p:blipFill>
        <p:spPr>
          <a:xfrm>
            <a:off x="438600" y="4729225"/>
            <a:ext cx="427096" cy="414275"/>
          </a:xfrm>
          <a:prstGeom prst="rect">
            <a:avLst/>
          </a:prstGeom>
          <a:noFill/>
          <a:ln>
            <a:noFill/>
          </a:ln>
        </p:spPr>
      </p:pic>
      <p:pic>
        <p:nvPicPr>
          <p:cNvPr id="437" name="Google Shape;437;p36"/>
          <p:cNvPicPr preferRelativeResize="0"/>
          <p:nvPr/>
        </p:nvPicPr>
        <p:blipFill>
          <a:blip r:embed="rId4">
            <a:alphaModFix/>
          </a:blip>
          <a:stretch>
            <a:fillRect/>
          </a:stretch>
        </p:blipFill>
        <p:spPr>
          <a:xfrm>
            <a:off x="8240700" y="4729225"/>
            <a:ext cx="427096" cy="414275"/>
          </a:xfrm>
          <a:prstGeom prst="rect">
            <a:avLst/>
          </a:prstGeom>
          <a:noFill/>
          <a:ln>
            <a:noFill/>
          </a:ln>
        </p:spPr>
      </p:pic>
      <p:sp>
        <p:nvSpPr>
          <p:cNvPr id="438" name="Google Shape;438;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39" name="Google Shape;439;p36"/>
          <p:cNvPicPr preferRelativeResize="0"/>
          <p:nvPr/>
        </p:nvPicPr>
        <p:blipFill>
          <a:blip r:embed="rId5">
            <a:alphaModFix/>
          </a:blip>
          <a:stretch>
            <a:fillRect/>
          </a:stretch>
        </p:blipFill>
        <p:spPr>
          <a:xfrm>
            <a:off x="137250" y="1068425"/>
            <a:ext cx="8852175" cy="345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445" name="Google Shape;445;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8"/>
          <p:cNvSpPr/>
          <p:nvPr/>
        </p:nvSpPr>
        <p:spPr>
          <a:xfrm>
            <a:off x="149850" y="128675"/>
            <a:ext cx="2147400" cy="4896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Appendix</a:t>
            </a:r>
            <a:endParaRPr>
              <a:solidFill>
                <a:srgbClr val="FFFFFF"/>
              </a:solidFill>
            </a:endParaRPr>
          </a:p>
        </p:txBody>
      </p:sp>
      <p:sp>
        <p:nvSpPr>
          <p:cNvPr id="452" name="Google Shape;452;p38"/>
          <p:cNvSpPr/>
          <p:nvPr/>
        </p:nvSpPr>
        <p:spPr>
          <a:xfrm rot="857613">
            <a:off x="1179393" y="2412640"/>
            <a:ext cx="97209" cy="636439"/>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38"/>
          <p:cNvPicPr preferRelativeResize="0"/>
          <p:nvPr/>
        </p:nvPicPr>
        <p:blipFill>
          <a:blip r:embed="rId3">
            <a:alphaModFix/>
          </a:blip>
          <a:stretch>
            <a:fillRect/>
          </a:stretch>
        </p:blipFill>
        <p:spPr>
          <a:xfrm>
            <a:off x="417875" y="1529574"/>
            <a:ext cx="1582999" cy="3293301"/>
          </a:xfrm>
          <a:prstGeom prst="rect">
            <a:avLst/>
          </a:prstGeom>
          <a:noFill/>
          <a:ln>
            <a:noFill/>
          </a:ln>
        </p:spPr>
      </p:pic>
      <p:sp>
        <p:nvSpPr>
          <p:cNvPr id="454" name="Google Shape;454;p38"/>
          <p:cNvSpPr txBox="1"/>
          <p:nvPr>
            <p:ph idx="1" type="body"/>
          </p:nvPr>
        </p:nvSpPr>
        <p:spPr>
          <a:xfrm>
            <a:off x="2521850" y="128675"/>
            <a:ext cx="6529200" cy="4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None/>
            </a:pPr>
            <a:r>
              <a:rPr b="1" lang="en" sz="1200">
                <a:solidFill>
                  <a:srgbClr val="666666"/>
                </a:solidFill>
                <a:latin typeface="Proxima Nova"/>
                <a:ea typeface="Proxima Nova"/>
                <a:cs typeface="Proxima Nova"/>
                <a:sym typeface="Proxima Nova"/>
              </a:rPr>
              <a:t>Exhibit 1: </a:t>
            </a:r>
            <a:r>
              <a:rPr b="1" lang="en" sz="1200" u="sng">
                <a:solidFill>
                  <a:schemeClr val="hlink"/>
                </a:solidFill>
                <a:latin typeface="Proxima Nova"/>
                <a:ea typeface="Proxima Nova"/>
                <a:cs typeface="Proxima Nova"/>
                <a:sym typeface="Proxima Nova"/>
                <a:hlinkClick action="ppaction://hlinksldjump" r:id="rId4"/>
              </a:rPr>
              <a:t>Public perception of e-scooters by city</a:t>
            </a:r>
            <a:endParaRPr sz="1200">
              <a:solidFill>
                <a:schemeClr val="dk2"/>
              </a:solidFill>
              <a:latin typeface="Arial"/>
              <a:ea typeface="Arial"/>
              <a:cs typeface="Arial"/>
              <a:sym typeface="Arial"/>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2: </a:t>
            </a:r>
            <a:r>
              <a:rPr b="1" lang="en" sz="1200" u="sng">
                <a:solidFill>
                  <a:schemeClr val="hlink"/>
                </a:solidFill>
                <a:latin typeface="Proxima Nova"/>
                <a:ea typeface="Proxima Nova"/>
                <a:cs typeface="Proxima Nova"/>
                <a:sym typeface="Proxima Nova"/>
                <a:hlinkClick action="ppaction://hlinksldjump" r:id="rId5"/>
              </a:rPr>
              <a:t>Public perception of e-scooters by income</a:t>
            </a:r>
            <a:endParaRPr b="1" sz="1200" u="sng">
              <a:solidFill>
                <a:srgbClr val="1C3AA9"/>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3: </a:t>
            </a:r>
            <a:r>
              <a:rPr b="1" lang="en" sz="1200" u="sng">
                <a:solidFill>
                  <a:schemeClr val="hlink"/>
                </a:solidFill>
                <a:latin typeface="Proxima Nova"/>
                <a:ea typeface="Proxima Nova"/>
                <a:cs typeface="Proxima Nova"/>
                <a:sym typeface="Proxima Nova"/>
                <a:hlinkClick action="ppaction://hlinksldjump" r:id="rId6"/>
              </a:rPr>
              <a:t>Short trips rule the roads - Share of vehicle trips by distance, 2017</a:t>
            </a:r>
            <a:endParaRPr b="1" sz="1200" u="sng">
              <a:solidFill>
                <a:srgbClr val="1C3AA9"/>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4: </a:t>
            </a:r>
            <a:r>
              <a:rPr b="1" lang="en" sz="1200" u="sng">
                <a:solidFill>
                  <a:schemeClr val="hlink"/>
                </a:solidFill>
                <a:latin typeface="Proxima Nova"/>
                <a:ea typeface="Proxima Nova"/>
                <a:cs typeface="Proxima Nova"/>
                <a:sym typeface="Proxima Nova"/>
                <a:hlinkClick action="ppaction://hlinksldjump" r:id="rId7"/>
              </a:rPr>
              <a:t>Financial assumptions</a:t>
            </a:r>
            <a:r>
              <a:rPr b="1" lang="en" sz="1200">
                <a:solidFill>
                  <a:srgbClr val="666666"/>
                </a:solidFill>
                <a:latin typeface="Proxima Nova"/>
                <a:ea typeface="Proxima Nova"/>
                <a:cs typeface="Proxima Nova"/>
                <a:sym typeface="Proxima Nova"/>
              </a:rPr>
              <a:t> </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5: </a:t>
            </a:r>
            <a:r>
              <a:rPr b="1" lang="en" sz="1200" u="sng">
                <a:solidFill>
                  <a:schemeClr val="hlink"/>
                </a:solidFill>
                <a:latin typeface="Proxima Nova"/>
                <a:ea typeface="Proxima Nova"/>
                <a:cs typeface="Proxima Nova"/>
                <a:sym typeface="Proxima Nova"/>
                <a:hlinkClick action="ppaction://hlinksldjump" r:id="rId8"/>
              </a:rPr>
              <a:t>Uber/Lyft Case Study - Promotions Work</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6: </a:t>
            </a:r>
            <a:r>
              <a:rPr b="1" lang="en" sz="1200" u="sng">
                <a:solidFill>
                  <a:schemeClr val="hlink"/>
                </a:solidFill>
                <a:latin typeface="Proxima Nova"/>
                <a:ea typeface="Proxima Nova"/>
                <a:cs typeface="Proxima Nova"/>
                <a:sym typeface="Proxima Nova"/>
                <a:hlinkClick action="ppaction://hlinksldjump" r:id="rId9"/>
              </a:rPr>
              <a:t>How many times per week do you use UVA’s transportation options? </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7: </a:t>
            </a:r>
            <a:r>
              <a:rPr b="1" lang="en" sz="1200" u="sng">
                <a:solidFill>
                  <a:schemeClr val="hlink"/>
                </a:solidFill>
                <a:latin typeface="Proxima Nova"/>
                <a:ea typeface="Proxima Nova"/>
                <a:cs typeface="Proxima Nova"/>
                <a:sym typeface="Proxima Nova"/>
                <a:hlinkClick action="ppaction://hlinksldjump" r:id="rId10"/>
              </a:rPr>
              <a:t>Which of the following transportation options do you use the most often to get around UVA? </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8: </a:t>
            </a:r>
            <a:r>
              <a:rPr b="1" lang="en" sz="1200" u="sng">
                <a:solidFill>
                  <a:schemeClr val="hlink"/>
                </a:solidFill>
                <a:latin typeface="Proxima Nova"/>
                <a:ea typeface="Proxima Nova"/>
                <a:cs typeface="Proxima Nova"/>
                <a:sym typeface="Proxima Nova"/>
                <a:hlinkClick action="ppaction://hlinksldjump" r:id="rId11"/>
              </a:rPr>
              <a:t>How satisfied are you with UVA’s current transportation options?</a:t>
            </a:r>
            <a:endParaRPr b="1" sz="1200">
              <a:solidFill>
                <a:srgbClr val="666666"/>
              </a:solidFill>
              <a:latin typeface="Proxima Nova"/>
              <a:ea typeface="Proxima Nova"/>
              <a:cs typeface="Proxima Nova"/>
              <a:sym typeface="Proxima Nova"/>
            </a:endParaRPr>
          </a:p>
          <a:p>
            <a:pPr indent="0" lvl="0" marL="0" rtl="0" algn="l">
              <a:spcBef>
                <a:spcPts val="1600"/>
              </a:spcBef>
              <a:spcAft>
                <a:spcPts val="0"/>
              </a:spcAft>
              <a:buClr>
                <a:schemeClr val="dk2"/>
              </a:buClr>
              <a:buSzPts val="1100"/>
              <a:buFont typeface="Arial"/>
              <a:buNone/>
            </a:pPr>
            <a:r>
              <a:rPr b="1" lang="en" sz="1200">
                <a:solidFill>
                  <a:srgbClr val="666666"/>
                </a:solidFill>
                <a:latin typeface="Proxima Nova"/>
                <a:ea typeface="Proxima Nova"/>
                <a:cs typeface="Proxima Nova"/>
                <a:sym typeface="Proxima Nova"/>
              </a:rPr>
              <a:t>Exhibit 9: </a:t>
            </a:r>
            <a:r>
              <a:rPr b="1" lang="en" sz="1200" u="sng">
                <a:solidFill>
                  <a:schemeClr val="hlink"/>
                </a:solidFill>
                <a:latin typeface="Proxima Nova"/>
                <a:ea typeface="Proxima Nova"/>
                <a:cs typeface="Proxima Nova"/>
                <a:sym typeface="Proxima Nova"/>
                <a:hlinkClick action="ppaction://hlinksldjump" r:id="rId12"/>
              </a:rPr>
              <a:t>Bird needs a unique strategy to stand out </a:t>
            </a:r>
            <a:endParaRPr b="1" sz="1200">
              <a:solidFill>
                <a:srgbClr val="666666"/>
              </a:solidFill>
              <a:latin typeface="Proxima Nova"/>
              <a:ea typeface="Proxima Nova"/>
              <a:cs typeface="Proxima Nova"/>
              <a:sym typeface="Proxima Nova"/>
            </a:endParaRPr>
          </a:p>
          <a:p>
            <a:pPr indent="0" lvl="0" marL="0" rtl="0" algn="l">
              <a:spcBef>
                <a:spcPts val="1600"/>
              </a:spcBef>
              <a:spcAft>
                <a:spcPts val="1600"/>
              </a:spcAft>
              <a:buNone/>
            </a:pPr>
            <a:r>
              <a:t/>
            </a:r>
            <a:endParaRPr sz="1200"/>
          </a:p>
        </p:txBody>
      </p:sp>
      <p:sp>
        <p:nvSpPr>
          <p:cNvPr id="455" name="Google Shape;455;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39"/>
          <p:cNvPicPr preferRelativeResize="0"/>
          <p:nvPr/>
        </p:nvPicPr>
        <p:blipFill>
          <a:blip r:embed="rId3">
            <a:alphaModFix/>
          </a:blip>
          <a:stretch>
            <a:fillRect/>
          </a:stretch>
        </p:blipFill>
        <p:spPr>
          <a:xfrm>
            <a:off x="1353825" y="346125"/>
            <a:ext cx="5614001" cy="4364201"/>
          </a:xfrm>
          <a:prstGeom prst="rect">
            <a:avLst/>
          </a:prstGeom>
          <a:noFill/>
          <a:ln>
            <a:noFill/>
          </a:ln>
        </p:spPr>
      </p:pic>
      <p:sp>
        <p:nvSpPr>
          <p:cNvPr id="461" name="Google Shape;461;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40"/>
          <p:cNvPicPr preferRelativeResize="0"/>
          <p:nvPr/>
        </p:nvPicPr>
        <p:blipFill>
          <a:blip r:embed="rId3">
            <a:alphaModFix/>
          </a:blip>
          <a:stretch>
            <a:fillRect/>
          </a:stretch>
        </p:blipFill>
        <p:spPr>
          <a:xfrm>
            <a:off x="1385675" y="78377"/>
            <a:ext cx="6864975" cy="4892000"/>
          </a:xfrm>
          <a:prstGeom prst="rect">
            <a:avLst/>
          </a:prstGeom>
          <a:noFill/>
          <a:ln>
            <a:noFill/>
          </a:ln>
        </p:spPr>
      </p:pic>
      <p:sp>
        <p:nvSpPr>
          <p:cNvPr id="467" name="Google Shape;467;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id="472" name="Google Shape;472;p41"/>
          <p:cNvPicPr preferRelativeResize="0"/>
          <p:nvPr/>
        </p:nvPicPr>
        <p:blipFill>
          <a:blip r:embed="rId3">
            <a:alphaModFix/>
          </a:blip>
          <a:stretch>
            <a:fillRect/>
          </a:stretch>
        </p:blipFill>
        <p:spPr>
          <a:xfrm>
            <a:off x="1188674" y="84925"/>
            <a:ext cx="6033925" cy="4973625"/>
          </a:xfrm>
          <a:prstGeom prst="rect">
            <a:avLst/>
          </a:prstGeom>
          <a:noFill/>
          <a:ln>
            <a:noFill/>
          </a:ln>
        </p:spPr>
      </p:pic>
      <p:sp>
        <p:nvSpPr>
          <p:cNvPr id="473" name="Google Shape;473;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7" name="Google Shape;77;p1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600">
                <a:solidFill>
                  <a:srgbClr val="000000"/>
                </a:solidFill>
                <a:latin typeface="Arial"/>
                <a:ea typeface="Arial"/>
                <a:cs typeface="Arial"/>
                <a:sym typeface="Arial"/>
              </a:rPr>
              <a:t>Executive Summary</a:t>
            </a:r>
            <a:endParaRPr sz="1600">
              <a:solidFill>
                <a:srgbClr val="000000"/>
              </a:solidFill>
              <a:latin typeface="Arial"/>
              <a:ea typeface="Arial"/>
              <a:cs typeface="Arial"/>
              <a:sym typeface="Arial"/>
            </a:endParaRPr>
          </a:p>
          <a:p>
            <a:pPr indent="-330200" lvl="0" marL="457200" rtl="0" algn="l">
              <a:lnSpc>
                <a:spcPct val="150000"/>
              </a:lnSpc>
              <a:spcBef>
                <a:spcPts val="100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Bird’s Value Proposition</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UVA’s Current Transportation Market</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Key Factors to Successful Integration</a:t>
            </a:r>
            <a:endParaRPr sz="1600">
              <a:solidFill>
                <a:srgbClr val="000000"/>
              </a:solidFill>
              <a:latin typeface="Arial"/>
              <a:ea typeface="Arial"/>
              <a:cs typeface="Arial"/>
              <a:sym typeface="Arial"/>
            </a:endParaRPr>
          </a:p>
          <a:p>
            <a:pPr indent="0" lvl="0" marL="0" rtl="0" algn="l">
              <a:lnSpc>
                <a:spcPct val="100000"/>
              </a:lnSpc>
              <a:spcBef>
                <a:spcPts val="1000"/>
              </a:spcBef>
              <a:spcAft>
                <a:spcPts val="0"/>
              </a:spcAft>
              <a:buClr>
                <a:schemeClr val="dk2"/>
              </a:buClr>
              <a:buSzPts val="1100"/>
              <a:buFont typeface="Arial"/>
              <a:buNone/>
            </a:pPr>
            <a:r>
              <a:rPr lang="en" sz="1600">
                <a:solidFill>
                  <a:srgbClr val="000000"/>
                </a:solidFill>
                <a:latin typeface="Arial"/>
                <a:ea typeface="Arial"/>
                <a:cs typeface="Arial"/>
                <a:sym typeface="Arial"/>
              </a:rPr>
              <a:t>Recommendations</a:t>
            </a:r>
            <a:endParaRPr sz="1600">
              <a:solidFill>
                <a:srgbClr val="000000"/>
              </a:solidFill>
              <a:latin typeface="Arial"/>
              <a:ea typeface="Arial"/>
              <a:cs typeface="Arial"/>
              <a:sym typeface="Arial"/>
            </a:endParaRPr>
          </a:p>
          <a:p>
            <a:pPr indent="0" lvl="0" marL="0" rtl="0" algn="l">
              <a:lnSpc>
                <a:spcPct val="100000"/>
              </a:lnSpc>
              <a:spcBef>
                <a:spcPts val="1000"/>
              </a:spcBef>
              <a:spcAft>
                <a:spcPts val="0"/>
              </a:spcAft>
              <a:buClr>
                <a:schemeClr val="dk2"/>
              </a:buClr>
              <a:buSzPts val="1100"/>
              <a:buFont typeface="Arial"/>
              <a:buNone/>
            </a:pPr>
            <a:r>
              <a:rPr lang="en" sz="1600">
                <a:solidFill>
                  <a:srgbClr val="000000"/>
                </a:solidFill>
                <a:latin typeface="Arial"/>
                <a:ea typeface="Arial"/>
                <a:cs typeface="Arial"/>
                <a:sym typeface="Arial"/>
              </a:rPr>
              <a:t>Risks and Mitigation Plan</a:t>
            </a:r>
            <a:endParaRPr sz="1600">
              <a:solidFill>
                <a:srgbClr val="000000"/>
              </a:solidFill>
              <a:latin typeface="Arial"/>
              <a:ea typeface="Arial"/>
              <a:cs typeface="Arial"/>
              <a:sym typeface="Arial"/>
            </a:endParaRPr>
          </a:p>
          <a:p>
            <a:pPr indent="0" lvl="0" marL="0" rtl="0" algn="l">
              <a:lnSpc>
                <a:spcPct val="100000"/>
              </a:lnSpc>
              <a:spcBef>
                <a:spcPts val="1000"/>
              </a:spcBef>
              <a:spcAft>
                <a:spcPts val="1000"/>
              </a:spcAft>
              <a:buClr>
                <a:schemeClr val="dk2"/>
              </a:buClr>
              <a:buSzPts val="1100"/>
              <a:buFont typeface="Arial"/>
              <a:buNone/>
            </a:pPr>
            <a:r>
              <a:rPr lang="en" sz="1600">
                <a:solidFill>
                  <a:srgbClr val="000000"/>
                </a:solidFill>
                <a:latin typeface="Arial"/>
                <a:ea typeface="Arial"/>
                <a:cs typeface="Arial"/>
                <a:sym typeface="Arial"/>
              </a:rPr>
              <a:t>Q&amp;A</a:t>
            </a:r>
            <a:endParaRPr sz="1600">
              <a:solidFill>
                <a:srgbClr val="000000"/>
              </a:solidFill>
              <a:latin typeface="Arial"/>
              <a:ea typeface="Arial"/>
              <a:cs typeface="Arial"/>
              <a:sym typeface="Arial"/>
            </a:endParaRPr>
          </a:p>
        </p:txBody>
      </p:sp>
      <p:pic>
        <p:nvPicPr>
          <p:cNvPr id="78" name="Google Shape;78;p15"/>
          <p:cNvPicPr preferRelativeResize="0"/>
          <p:nvPr/>
        </p:nvPicPr>
        <p:blipFill>
          <a:blip r:embed="rId3">
            <a:alphaModFix/>
          </a:blip>
          <a:stretch>
            <a:fillRect/>
          </a:stretch>
        </p:blipFill>
        <p:spPr>
          <a:xfrm>
            <a:off x="5256258" y="76200"/>
            <a:ext cx="3877167" cy="3773650"/>
          </a:xfrm>
          <a:prstGeom prst="rect">
            <a:avLst/>
          </a:prstGeom>
          <a:noFill/>
          <a:ln>
            <a:noFill/>
          </a:ln>
        </p:spPr>
      </p:pic>
      <p:pic>
        <p:nvPicPr>
          <p:cNvPr id="79" name="Google Shape;79;p15"/>
          <p:cNvPicPr preferRelativeResize="0"/>
          <p:nvPr/>
        </p:nvPicPr>
        <p:blipFill rotWithShape="1">
          <a:blip r:embed="rId4">
            <a:alphaModFix/>
          </a:blip>
          <a:srcRect b="3831" l="1033" r="3254" t="3840"/>
          <a:stretch/>
        </p:blipFill>
        <p:spPr>
          <a:xfrm>
            <a:off x="311700" y="3748650"/>
            <a:ext cx="8605348" cy="1333700"/>
          </a:xfrm>
          <a:prstGeom prst="rect">
            <a:avLst/>
          </a:prstGeom>
          <a:noFill/>
          <a:ln>
            <a:noFill/>
          </a:ln>
        </p:spPr>
      </p:pic>
      <p:sp>
        <p:nvSpPr>
          <p:cNvPr id="80" name="Google Shape;80;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Financial assumptions for Bird entry to UVA</a:t>
            </a:r>
            <a:endParaRPr/>
          </a:p>
          <a:p>
            <a:pPr indent="0" lvl="0" marL="0" rtl="0" algn="l">
              <a:spcBef>
                <a:spcPts val="0"/>
              </a:spcBef>
              <a:spcAft>
                <a:spcPts val="0"/>
              </a:spcAft>
              <a:buNone/>
            </a:pPr>
            <a:r>
              <a:t/>
            </a:r>
            <a:endParaRPr/>
          </a:p>
        </p:txBody>
      </p:sp>
      <p:pic>
        <p:nvPicPr>
          <p:cNvPr id="479" name="Google Shape;479;p42"/>
          <p:cNvPicPr preferRelativeResize="0"/>
          <p:nvPr/>
        </p:nvPicPr>
        <p:blipFill rotWithShape="1">
          <a:blip r:embed="rId3">
            <a:alphaModFix/>
          </a:blip>
          <a:srcRect b="61920" l="0" r="28263" t="0"/>
          <a:stretch/>
        </p:blipFill>
        <p:spPr>
          <a:xfrm>
            <a:off x="120275" y="1732100"/>
            <a:ext cx="3654675" cy="1797375"/>
          </a:xfrm>
          <a:prstGeom prst="rect">
            <a:avLst/>
          </a:prstGeom>
          <a:noFill/>
          <a:ln>
            <a:noFill/>
          </a:ln>
        </p:spPr>
      </p:pic>
      <p:pic>
        <p:nvPicPr>
          <p:cNvPr id="480" name="Google Shape;480;p42"/>
          <p:cNvPicPr preferRelativeResize="0"/>
          <p:nvPr/>
        </p:nvPicPr>
        <p:blipFill rotWithShape="1">
          <a:blip r:embed="rId3">
            <a:alphaModFix/>
          </a:blip>
          <a:srcRect b="0" l="0" r="0" t="38302"/>
          <a:stretch/>
        </p:blipFill>
        <p:spPr>
          <a:xfrm>
            <a:off x="3884525" y="1610725"/>
            <a:ext cx="5141474" cy="2939176"/>
          </a:xfrm>
          <a:prstGeom prst="rect">
            <a:avLst/>
          </a:prstGeom>
          <a:noFill/>
          <a:ln>
            <a:noFill/>
          </a:ln>
        </p:spPr>
      </p:pic>
      <p:sp>
        <p:nvSpPr>
          <p:cNvPr id="481" name="Google Shape;481;p42"/>
          <p:cNvSpPr txBox="1"/>
          <p:nvPr/>
        </p:nvSpPr>
        <p:spPr>
          <a:xfrm>
            <a:off x="55775" y="1253725"/>
            <a:ext cx="2596800" cy="25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Make assumptions</a:t>
            </a:r>
            <a:endParaRPr sz="1600"/>
          </a:p>
        </p:txBody>
      </p:sp>
      <p:sp>
        <p:nvSpPr>
          <p:cNvPr id="482" name="Google Shape;482;p42"/>
          <p:cNvSpPr txBox="1"/>
          <p:nvPr/>
        </p:nvSpPr>
        <p:spPr>
          <a:xfrm>
            <a:off x="3884525" y="1253725"/>
            <a:ext cx="25968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2.    Calculations</a:t>
            </a:r>
            <a:endParaRPr sz="1600"/>
          </a:p>
        </p:txBody>
      </p:sp>
      <p:sp>
        <p:nvSpPr>
          <p:cNvPr id="483" name="Google Shape;483;p42"/>
          <p:cNvSpPr/>
          <p:nvPr/>
        </p:nvSpPr>
        <p:spPr>
          <a:xfrm>
            <a:off x="112075" y="2465900"/>
            <a:ext cx="3624000" cy="273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Uber/Lyft Case Study: Promotions Work</a:t>
            </a:r>
            <a:endParaRPr/>
          </a:p>
        </p:txBody>
      </p:sp>
      <p:sp>
        <p:nvSpPr>
          <p:cNvPr id="490" name="Google Shape;490;p43"/>
          <p:cNvSpPr txBox="1"/>
          <p:nvPr/>
        </p:nvSpPr>
        <p:spPr>
          <a:xfrm>
            <a:off x="99450" y="4305300"/>
            <a:ext cx="7320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t>Source: </a:t>
            </a:r>
            <a:r>
              <a:rPr i="1" lang="en" sz="900" u="sng">
                <a:solidFill>
                  <a:schemeClr val="hlink"/>
                </a:solidFill>
                <a:hlinkClick r:id="rId3"/>
              </a:rPr>
              <a:t>https://www.usatoday.com/story/news/nation/2013/09/11/lyft-uber-for-university-students/2800477/</a:t>
            </a:r>
            <a:r>
              <a:rPr i="1" lang="en" sz="900"/>
              <a:t>, </a:t>
            </a:r>
            <a:endParaRPr i="1" sz="900"/>
          </a:p>
          <a:p>
            <a:pPr indent="0" lvl="0" marL="0" rtl="0" algn="l">
              <a:spcBef>
                <a:spcPts val="0"/>
              </a:spcBef>
              <a:spcAft>
                <a:spcPts val="0"/>
              </a:spcAft>
              <a:buNone/>
            </a:pPr>
            <a:r>
              <a:rPr i="1" lang="en" sz="900" u="sng">
                <a:solidFill>
                  <a:schemeClr val="hlink"/>
                </a:solidFill>
                <a:hlinkClick r:id="rId4"/>
              </a:rPr>
              <a:t>http://business.time.com/2013/06/27/rideshare-battle-shifts-to-l-a-city-tells-uber-lyft-sidecar-to-stop-picking-up-riders/</a:t>
            </a:r>
            <a:r>
              <a:rPr i="1" lang="en" sz="900"/>
              <a:t>, </a:t>
            </a:r>
            <a:endParaRPr i="1" sz="900"/>
          </a:p>
          <a:p>
            <a:pPr indent="0" lvl="0" marL="0" rtl="0" algn="l">
              <a:spcBef>
                <a:spcPts val="0"/>
              </a:spcBef>
              <a:spcAft>
                <a:spcPts val="0"/>
              </a:spcAft>
              <a:buNone/>
            </a:pPr>
            <a:r>
              <a:rPr i="1" lang="en" sz="900" u="sng">
                <a:solidFill>
                  <a:schemeClr val="hlink"/>
                </a:solidFill>
                <a:hlinkClick r:id="rId5"/>
              </a:rPr>
              <a:t>https://www.boston.com/news/technology/2015/10/27/the-rise-of-uber-in-boston-by-the-numbers</a:t>
            </a:r>
            <a:r>
              <a:rPr i="1" lang="en" sz="900"/>
              <a:t>, </a:t>
            </a:r>
            <a:endParaRPr i="1" sz="900"/>
          </a:p>
          <a:p>
            <a:pPr indent="0" lvl="0" marL="0" rtl="0" algn="l">
              <a:spcBef>
                <a:spcPts val="0"/>
              </a:spcBef>
              <a:spcAft>
                <a:spcPts val="0"/>
              </a:spcAft>
              <a:buNone/>
            </a:pPr>
            <a:r>
              <a:rPr i="1" lang="en" sz="900" u="sng">
                <a:solidFill>
                  <a:schemeClr val="hlink"/>
                </a:solidFill>
                <a:hlinkClick r:id="rId6"/>
              </a:rPr>
              <a:t>https://www.latimes.com/business/technology/la-fi-0105-lyft-growth-20160105-story.html</a:t>
            </a:r>
            <a:r>
              <a:rPr i="1" lang="en" sz="900"/>
              <a:t> </a:t>
            </a:r>
            <a:endParaRPr i="1" sz="900"/>
          </a:p>
          <a:p>
            <a:pPr indent="0" lvl="0" marL="0" rtl="0" algn="l">
              <a:spcBef>
                <a:spcPts val="0"/>
              </a:spcBef>
              <a:spcAft>
                <a:spcPts val="0"/>
              </a:spcAft>
              <a:buNone/>
            </a:pPr>
            <a:r>
              <a:rPr i="1" lang="en" sz="900" u="sng">
                <a:solidFill>
                  <a:schemeClr val="hlink"/>
                </a:solidFill>
                <a:hlinkClick r:id="rId7"/>
              </a:rPr>
              <a:t>https://www.bizjournals.com/losangeles/news/2018/01/16/lyft-drove-221-million-into-los-angeles-economy.html</a:t>
            </a:r>
            <a:r>
              <a:rPr i="1" lang="en" sz="900"/>
              <a:t> </a:t>
            </a:r>
            <a:endParaRPr i="1" sz="900"/>
          </a:p>
        </p:txBody>
      </p:sp>
      <p:sp>
        <p:nvSpPr>
          <p:cNvPr id="491" name="Google Shape;491;p43"/>
          <p:cNvSpPr txBox="1"/>
          <p:nvPr/>
        </p:nvSpPr>
        <p:spPr>
          <a:xfrm>
            <a:off x="273925" y="1095325"/>
            <a:ext cx="4037700" cy="352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09/2013: BU and UCLA Growth Strategy</a:t>
            </a:r>
            <a:endParaRPr b="1">
              <a:solidFill>
                <a:srgbClr val="FFFFFF"/>
              </a:solidFill>
              <a:latin typeface="Ubuntu"/>
              <a:ea typeface="Ubuntu"/>
              <a:cs typeface="Ubuntu"/>
              <a:sym typeface="Ubuntu"/>
            </a:endParaRPr>
          </a:p>
        </p:txBody>
      </p:sp>
      <p:sp>
        <p:nvSpPr>
          <p:cNvPr id="492" name="Google Shape;492;p43"/>
          <p:cNvSpPr txBox="1"/>
          <p:nvPr/>
        </p:nvSpPr>
        <p:spPr>
          <a:xfrm>
            <a:off x="4813500" y="1095325"/>
            <a:ext cx="4037700" cy="352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Today: Uber/Lyft Have Exploded</a:t>
            </a:r>
            <a:endParaRPr b="1">
              <a:solidFill>
                <a:srgbClr val="FFFFFF"/>
              </a:solidFill>
              <a:latin typeface="Ubuntu"/>
              <a:ea typeface="Ubuntu"/>
              <a:cs typeface="Ubuntu"/>
              <a:sym typeface="Ubuntu"/>
            </a:endParaRPr>
          </a:p>
        </p:txBody>
      </p:sp>
      <p:sp>
        <p:nvSpPr>
          <p:cNvPr id="493" name="Google Shape;493;p43"/>
          <p:cNvSpPr txBox="1"/>
          <p:nvPr/>
        </p:nvSpPr>
        <p:spPr>
          <a:xfrm>
            <a:off x="280900" y="1646700"/>
            <a:ext cx="4037700" cy="29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Boston University </a:t>
            </a:r>
            <a:r>
              <a:rPr b="1" lang="en"/>
              <a:t>Uber p</a:t>
            </a:r>
            <a:r>
              <a:rPr b="1" lang="en"/>
              <a:t>artnership</a:t>
            </a:r>
            <a:r>
              <a:rPr lang="en"/>
              <a:t> </a:t>
            </a:r>
            <a:endParaRPr/>
          </a:p>
          <a:p>
            <a:pPr indent="-317500" lvl="0" marL="457200" rtl="0" algn="l">
              <a:spcBef>
                <a:spcPts val="0"/>
              </a:spcBef>
              <a:spcAft>
                <a:spcPts val="0"/>
              </a:spcAft>
              <a:buSzPts val="1400"/>
              <a:buChar char="●"/>
            </a:pPr>
            <a:r>
              <a:rPr lang="en"/>
              <a:t>Provided special promo codes that got new riders free or discounted rides</a:t>
            </a:r>
            <a:endParaRPr/>
          </a:p>
          <a:p>
            <a:pPr indent="-317500" lvl="0" marL="457200" rtl="0" algn="l">
              <a:spcBef>
                <a:spcPts val="0"/>
              </a:spcBef>
              <a:spcAft>
                <a:spcPts val="0"/>
              </a:spcAft>
              <a:buSzPts val="1400"/>
              <a:buChar char="●"/>
            </a:pPr>
            <a:r>
              <a:rPr lang="en"/>
              <a:t>Distributed coupons on Chegg that advertised free Uber ride codes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UCLA Lyft partnership</a:t>
            </a:r>
            <a:endParaRPr b="1"/>
          </a:p>
          <a:p>
            <a:pPr indent="-317500" lvl="0" marL="457200" rtl="0" algn="l">
              <a:spcBef>
                <a:spcPts val="0"/>
              </a:spcBef>
              <a:spcAft>
                <a:spcPts val="0"/>
              </a:spcAft>
              <a:buSzPts val="1400"/>
              <a:buChar char="●"/>
            </a:pPr>
            <a:r>
              <a:rPr lang="en"/>
              <a:t>Partnered</a:t>
            </a:r>
            <a:r>
              <a:rPr b="1" lang="en"/>
              <a:t> </a:t>
            </a:r>
            <a:r>
              <a:rPr lang="en"/>
              <a:t>with Greek organizations and student groups to market themselves as a safe and reliable mode of transport, as well as provide free rides for specific, off-campus events</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sp>
        <p:nvSpPr>
          <p:cNvPr id="494" name="Google Shape;494;p43"/>
          <p:cNvSpPr txBox="1"/>
          <p:nvPr/>
        </p:nvSpPr>
        <p:spPr>
          <a:xfrm>
            <a:off x="4813500" y="1599313"/>
            <a:ext cx="4037700" cy="293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Since 2013, Uber trips to neighborhoods in Boston have increased by </a:t>
            </a:r>
            <a:r>
              <a:rPr b="1" lang="en" u="sng"/>
              <a:t>over 250%</a:t>
            </a:r>
            <a:endParaRPr b="1" u="sng"/>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Lyft spent </a:t>
            </a:r>
            <a:r>
              <a:rPr b="1" lang="en" u="sng"/>
              <a:t>$96.1 million on marketing</a:t>
            </a:r>
            <a:r>
              <a:rPr lang="en"/>
              <a:t> in the first half of 2015, more than </a:t>
            </a:r>
            <a:r>
              <a:rPr b="1" lang="en" u="sng"/>
              <a:t>twice</a:t>
            </a:r>
            <a:r>
              <a:rPr b="1" lang="en"/>
              <a:t> </a:t>
            </a:r>
            <a:r>
              <a:rPr lang="en"/>
              <a:t>its net revenue in the same period</a:t>
            </a:r>
            <a:endParaRPr/>
          </a:p>
          <a:p>
            <a:pPr indent="-317500" lvl="0" marL="457200" rtl="0" algn="l">
              <a:spcBef>
                <a:spcPts val="0"/>
              </a:spcBef>
              <a:spcAft>
                <a:spcPts val="0"/>
              </a:spcAft>
              <a:buSzPts val="1400"/>
              <a:buChar char="●"/>
            </a:pPr>
            <a:r>
              <a:rPr lang="en"/>
              <a:t>Los Angeles passengers </a:t>
            </a:r>
            <a:r>
              <a:rPr b="1" lang="en" u="sng"/>
              <a:t>saved more than 11.2 million travel hours in 2017</a:t>
            </a:r>
            <a:r>
              <a:rPr lang="en"/>
              <a:t> because of Lyft — time that is valued at $428 million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cxnSp>
        <p:nvCxnSpPr>
          <p:cNvPr id="495" name="Google Shape;495;p43"/>
          <p:cNvCxnSpPr/>
          <p:nvPr/>
        </p:nvCxnSpPr>
        <p:spPr>
          <a:xfrm>
            <a:off x="261525" y="2865900"/>
            <a:ext cx="8543400" cy="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44"/>
          <p:cNvPicPr preferRelativeResize="0"/>
          <p:nvPr/>
        </p:nvPicPr>
        <p:blipFill>
          <a:blip r:embed="rId3">
            <a:alphaModFix/>
          </a:blip>
          <a:stretch>
            <a:fillRect/>
          </a:stretch>
        </p:blipFill>
        <p:spPr>
          <a:xfrm>
            <a:off x="212788" y="355988"/>
            <a:ext cx="8718425" cy="4431531"/>
          </a:xfrm>
          <a:prstGeom prst="rect">
            <a:avLst/>
          </a:prstGeom>
          <a:noFill/>
          <a:ln>
            <a:noFill/>
          </a:ln>
        </p:spPr>
      </p:pic>
      <p:sp>
        <p:nvSpPr>
          <p:cNvPr id="502" name="Google Shape;502;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45"/>
          <p:cNvPicPr preferRelativeResize="0"/>
          <p:nvPr/>
        </p:nvPicPr>
        <p:blipFill>
          <a:blip r:embed="rId3">
            <a:alphaModFix/>
          </a:blip>
          <a:stretch>
            <a:fillRect/>
          </a:stretch>
        </p:blipFill>
        <p:spPr>
          <a:xfrm>
            <a:off x="283150" y="220638"/>
            <a:ext cx="8577688" cy="4702225"/>
          </a:xfrm>
          <a:prstGeom prst="rect">
            <a:avLst/>
          </a:prstGeom>
          <a:noFill/>
          <a:ln>
            <a:noFill/>
          </a:ln>
        </p:spPr>
      </p:pic>
      <p:sp>
        <p:nvSpPr>
          <p:cNvPr id="508" name="Google Shape;508;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46"/>
          <p:cNvPicPr preferRelativeResize="0"/>
          <p:nvPr/>
        </p:nvPicPr>
        <p:blipFill>
          <a:blip r:embed="rId3">
            <a:alphaModFix/>
          </a:blip>
          <a:stretch>
            <a:fillRect/>
          </a:stretch>
        </p:blipFill>
        <p:spPr>
          <a:xfrm>
            <a:off x="185163" y="622713"/>
            <a:ext cx="8773674" cy="3898075"/>
          </a:xfrm>
          <a:prstGeom prst="rect">
            <a:avLst/>
          </a:prstGeom>
          <a:noFill/>
          <a:ln>
            <a:noFill/>
          </a:ln>
        </p:spPr>
      </p:pic>
      <p:sp>
        <p:nvSpPr>
          <p:cNvPr id="514" name="Google Shape;514;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7"/>
          <p:cNvSpPr txBox="1"/>
          <p:nvPr>
            <p:ph type="title"/>
          </p:nvPr>
        </p:nvSpPr>
        <p:spPr>
          <a:xfrm>
            <a:off x="311700" y="776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Bird needs a unique strategy to stand out</a:t>
            </a:r>
            <a:endParaRPr/>
          </a:p>
        </p:txBody>
      </p:sp>
      <p:graphicFrame>
        <p:nvGraphicFramePr>
          <p:cNvPr id="520" name="Google Shape;520;p47"/>
          <p:cNvGraphicFramePr/>
          <p:nvPr/>
        </p:nvGraphicFramePr>
        <p:xfrm>
          <a:off x="409975" y="1126825"/>
          <a:ext cx="3000000" cy="3000000"/>
        </p:xfrm>
        <a:graphic>
          <a:graphicData uri="http://schemas.openxmlformats.org/drawingml/2006/table">
            <a:tbl>
              <a:tblPr>
                <a:noFill/>
                <a:tableStyleId>{9E374210-CA30-428A-AAD2-FECB1F2A8F57}</a:tableStyleId>
              </a:tblPr>
              <a:tblGrid>
                <a:gridCol w="1965600"/>
                <a:gridCol w="1965600"/>
                <a:gridCol w="1965600"/>
              </a:tblGrid>
              <a:tr h="3135675">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t>73</a:t>
                      </a:r>
                      <a:r>
                        <a:rPr lang="en"/>
                        <a:t> </a:t>
                      </a:r>
                      <a:r>
                        <a:rPr lang="en" sz="1800"/>
                        <a:t>cities</a:t>
                      </a:r>
                      <a:endParaRPr/>
                    </a:p>
                    <a:p>
                      <a:pPr indent="0" lvl="0" marL="0" rtl="0" algn="l">
                        <a:spcBef>
                          <a:spcPts val="0"/>
                        </a:spcBef>
                        <a:spcAft>
                          <a:spcPts val="0"/>
                        </a:spcAft>
                        <a:buNone/>
                      </a:pPr>
                      <a:r>
                        <a:t/>
                      </a:r>
                      <a:endParaRPr sz="2600"/>
                    </a:p>
                    <a:p>
                      <a:pPr indent="0" lvl="0" marL="0" rtl="0" algn="l">
                        <a:spcBef>
                          <a:spcPts val="0"/>
                        </a:spcBef>
                        <a:spcAft>
                          <a:spcPts val="0"/>
                        </a:spcAft>
                        <a:buNone/>
                      </a:pPr>
                      <a:r>
                        <a:rPr lang="en" sz="2600"/>
                        <a:t>17</a:t>
                      </a:r>
                      <a:r>
                        <a:rPr lang="en"/>
                        <a:t> </a:t>
                      </a:r>
                      <a:r>
                        <a:rPr lang="en" sz="1800"/>
                        <a:t>campuses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solidFill>
                            <a:schemeClr val="dk2"/>
                          </a:solidFill>
                        </a:rPr>
                        <a:t>101</a:t>
                      </a:r>
                      <a:r>
                        <a:rPr lang="en">
                          <a:solidFill>
                            <a:schemeClr val="dk2"/>
                          </a:solidFill>
                        </a:rPr>
                        <a:t> </a:t>
                      </a:r>
                      <a:r>
                        <a:rPr lang="en" sz="1800">
                          <a:solidFill>
                            <a:schemeClr val="dk2"/>
                          </a:solidFill>
                        </a:rPr>
                        <a:t>cities</a:t>
                      </a:r>
                      <a:endParaRPr>
                        <a:solidFill>
                          <a:schemeClr val="dk2"/>
                        </a:solidFill>
                      </a:endParaRPr>
                    </a:p>
                    <a:p>
                      <a:pPr indent="0" lvl="0" marL="0" rtl="0" algn="l">
                        <a:spcBef>
                          <a:spcPts val="0"/>
                        </a:spcBef>
                        <a:spcAft>
                          <a:spcPts val="0"/>
                        </a:spcAft>
                        <a:buNone/>
                      </a:pPr>
                      <a:r>
                        <a:t/>
                      </a:r>
                      <a:endParaRPr sz="2600">
                        <a:solidFill>
                          <a:schemeClr val="dk2"/>
                        </a:solidFill>
                      </a:endParaRPr>
                    </a:p>
                    <a:p>
                      <a:pPr indent="0" lvl="0" marL="0" rtl="0" algn="l">
                        <a:spcBef>
                          <a:spcPts val="0"/>
                        </a:spcBef>
                        <a:spcAft>
                          <a:spcPts val="0"/>
                        </a:spcAft>
                        <a:buNone/>
                      </a:pPr>
                      <a:r>
                        <a:rPr lang="en" sz="2600">
                          <a:solidFill>
                            <a:schemeClr val="dk2"/>
                          </a:solidFill>
                        </a:rPr>
                        <a:t>35</a:t>
                      </a:r>
                      <a:r>
                        <a:rPr lang="en">
                          <a:solidFill>
                            <a:schemeClr val="dk2"/>
                          </a:solidFill>
                        </a:rPr>
                        <a:t> </a:t>
                      </a:r>
                      <a:r>
                        <a:rPr lang="en" sz="1800">
                          <a:solidFill>
                            <a:schemeClr val="dk2"/>
                          </a:solidFill>
                        </a:rPr>
                        <a:t>campuses</a:t>
                      </a:r>
                      <a:endParaRPr sz="1800">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solidFill>
                            <a:schemeClr val="dk2"/>
                          </a:solidFill>
                        </a:rPr>
                        <a:t>9</a:t>
                      </a:r>
                      <a:r>
                        <a:rPr lang="en">
                          <a:solidFill>
                            <a:schemeClr val="dk2"/>
                          </a:solidFill>
                        </a:rPr>
                        <a:t> </a:t>
                      </a:r>
                      <a:r>
                        <a:rPr lang="en" sz="1800">
                          <a:solidFill>
                            <a:schemeClr val="dk2"/>
                          </a:solidFill>
                        </a:rPr>
                        <a:t>cities</a:t>
                      </a:r>
                      <a:endParaRPr sz="1800">
                        <a:solidFill>
                          <a:schemeClr val="dk2"/>
                        </a:solidFill>
                      </a:endParaRPr>
                    </a:p>
                    <a:p>
                      <a:pPr indent="0" lvl="0" marL="0" rtl="0" algn="l">
                        <a:spcBef>
                          <a:spcPts val="0"/>
                        </a:spcBef>
                        <a:spcAft>
                          <a:spcPts val="0"/>
                        </a:spcAft>
                        <a:buNone/>
                      </a:pPr>
                      <a:r>
                        <a:t/>
                      </a:r>
                      <a:endParaRPr sz="2600">
                        <a:solidFill>
                          <a:schemeClr val="dk2"/>
                        </a:solidFill>
                      </a:endParaRPr>
                    </a:p>
                    <a:p>
                      <a:pPr indent="0" lvl="0" marL="0" rtl="0" algn="l">
                        <a:spcBef>
                          <a:spcPts val="0"/>
                        </a:spcBef>
                        <a:spcAft>
                          <a:spcPts val="0"/>
                        </a:spcAft>
                        <a:buClr>
                          <a:schemeClr val="dk2"/>
                        </a:buClr>
                        <a:buSzPts val="1100"/>
                        <a:buFont typeface="Arial"/>
                        <a:buNone/>
                      </a:pPr>
                      <a:r>
                        <a:rPr lang="en" sz="2600">
                          <a:solidFill>
                            <a:schemeClr val="dk2"/>
                          </a:solidFill>
                        </a:rPr>
                        <a:t>5</a:t>
                      </a:r>
                      <a:r>
                        <a:rPr lang="en">
                          <a:solidFill>
                            <a:schemeClr val="dk2"/>
                          </a:solidFill>
                        </a:rPr>
                        <a:t> </a:t>
                      </a:r>
                      <a:r>
                        <a:rPr lang="en" sz="1800">
                          <a:solidFill>
                            <a:schemeClr val="dk2"/>
                          </a:solidFill>
                        </a:rPr>
                        <a:t>campuses</a:t>
                      </a:r>
                      <a:endParaRPr sz="1800">
                        <a:solidFill>
                          <a:schemeClr val="dk2"/>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solidFill>
                  </a:tcPr>
                </a:tc>
              </a:tr>
            </a:tbl>
          </a:graphicData>
        </a:graphic>
      </p:graphicFrame>
      <p:pic>
        <p:nvPicPr>
          <p:cNvPr id="521" name="Google Shape;521;p47"/>
          <p:cNvPicPr preferRelativeResize="0"/>
          <p:nvPr/>
        </p:nvPicPr>
        <p:blipFill>
          <a:blip r:embed="rId3">
            <a:alphaModFix/>
          </a:blip>
          <a:stretch>
            <a:fillRect/>
          </a:stretch>
        </p:blipFill>
        <p:spPr>
          <a:xfrm>
            <a:off x="741225" y="783263"/>
            <a:ext cx="1211525" cy="1175200"/>
          </a:xfrm>
          <a:prstGeom prst="rect">
            <a:avLst/>
          </a:prstGeom>
          <a:noFill/>
          <a:ln>
            <a:noFill/>
          </a:ln>
        </p:spPr>
      </p:pic>
      <p:pic>
        <p:nvPicPr>
          <p:cNvPr id="522" name="Google Shape;522;p47"/>
          <p:cNvPicPr preferRelativeResize="0"/>
          <p:nvPr/>
        </p:nvPicPr>
        <p:blipFill>
          <a:blip r:embed="rId4">
            <a:alphaModFix/>
          </a:blip>
          <a:stretch>
            <a:fillRect/>
          </a:stretch>
        </p:blipFill>
        <p:spPr>
          <a:xfrm>
            <a:off x="2521675" y="1126825"/>
            <a:ext cx="1688475" cy="697900"/>
          </a:xfrm>
          <a:prstGeom prst="rect">
            <a:avLst/>
          </a:prstGeom>
          <a:noFill/>
          <a:ln>
            <a:noFill/>
          </a:ln>
        </p:spPr>
      </p:pic>
      <p:pic>
        <p:nvPicPr>
          <p:cNvPr id="523" name="Google Shape;523;p47"/>
          <p:cNvPicPr preferRelativeResize="0"/>
          <p:nvPr/>
        </p:nvPicPr>
        <p:blipFill rotWithShape="1">
          <a:blip r:embed="rId5">
            <a:alphaModFix/>
          </a:blip>
          <a:srcRect b="9040" l="30003" r="30178" t="14349"/>
          <a:stretch/>
        </p:blipFill>
        <p:spPr>
          <a:xfrm>
            <a:off x="4905550" y="1060413"/>
            <a:ext cx="765576" cy="773325"/>
          </a:xfrm>
          <a:prstGeom prst="rect">
            <a:avLst/>
          </a:prstGeom>
          <a:noFill/>
          <a:ln>
            <a:noFill/>
          </a:ln>
        </p:spPr>
      </p:pic>
      <p:cxnSp>
        <p:nvCxnSpPr>
          <p:cNvPr id="524" name="Google Shape;524;p47"/>
          <p:cNvCxnSpPr/>
          <p:nvPr/>
        </p:nvCxnSpPr>
        <p:spPr>
          <a:xfrm>
            <a:off x="423150" y="1888900"/>
            <a:ext cx="5895900" cy="0"/>
          </a:xfrm>
          <a:prstGeom prst="straightConnector1">
            <a:avLst/>
          </a:prstGeom>
          <a:noFill/>
          <a:ln cap="flat" cmpd="sng" w="9525">
            <a:solidFill>
              <a:schemeClr val="dk2"/>
            </a:solidFill>
            <a:prstDash val="solid"/>
            <a:round/>
            <a:headEnd len="med" w="med" type="none"/>
            <a:tailEnd len="med" w="med" type="none"/>
          </a:ln>
        </p:spPr>
      </p:cxnSp>
      <p:pic>
        <p:nvPicPr>
          <p:cNvPr id="525" name="Google Shape;525;p47"/>
          <p:cNvPicPr preferRelativeResize="0"/>
          <p:nvPr/>
        </p:nvPicPr>
        <p:blipFill rotWithShape="1">
          <a:blip r:embed="rId6">
            <a:alphaModFix/>
          </a:blip>
          <a:srcRect b="4818" l="0" r="54128" t="66121"/>
          <a:stretch/>
        </p:blipFill>
        <p:spPr>
          <a:xfrm>
            <a:off x="4416675" y="3690312"/>
            <a:ext cx="1743337" cy="623400"/>
          </a:xfrm>
          <a:prstGeom prst="rect">
            <a:avLst/>
          </a:prstGeom>
          <a:noFill/>
          <a:ln>
            <a:noFill/>
          </a:ln>
        </p:spPr>
      </p:pic>
      <p:pic>
        <p:nvPicPr>
          <p:cNvPr id="526" name="Google Shape;526;p47"/>
          <p:cNvPicPr preferRelativeResize="0"/>
          <p:nvPr/>
        </p:nvPicPr>
        <p:blipFill rotWithShape="1">
          <a:blip r:embed="rId7">
            <a:alphaModFix/>
          </a:blip>
          <a:srcRect b="4414" l="0" r="51797" t="70880"/>
          <a:stretch/>
        </p:blipFill>
        <p:spPr>
          <a:xfrm>
            <a:off x="2491438" y="3792672"/>
            <a:ext cx="1809475" cy="521016"/>
          </a:xfrm>
          <a:prstGeom prst="rect">
            <a:avLst/>
          </a:prstGeom>
          <a:noFill/>
          <a:ln>
            <a:noFill/>
          </a:ln>
        </p:spPr>
      </p:pic>
      <p:pic>
        <p:nvPicPr>
          <p:cNvPr id="527" name="Google Shape;527;p47"/>
          <p:cNvPicPr preferRelativeResize="0"/>
          <p:nvPr/>
        </p:nvPicPr>
        <p:blipFill rotWithShape="1">
          <a:blip r:embed="rId8">
            <a:alphaModFix/>
          </a:blip>
          <a:srcRect b="4412" l="0" r="53093" t="70881"/>
          <a:stretch/>
        </p:blipFill>
        <p:spPr>
          <a:xfrm>
            <a:off x="442250" y="3741496"/>
            <a:ext cx="1809475" cy="521005"/>
          </a:xfrm>
          <a:prstGeom prst="rect">
            <a:avLst/>
          </a:prstGeom>
          <a:noFill/>
          <a:ln>
            <a:noFill/>
          </a:ln>
        </p:spPr>
      </p:pic>
      <p:sp>
        <p:nvSpPr>
          <p:cNvPr id="528" name="Google Shape;528;p47"/>
          <p:cNvSpPr/>
          <p:nvPr/>
        </p:nvSpPr>
        <p:spPr>
          <a:xfrm>
            <a:off x="401400" y="880975"/>
            <a:ext cx="1974300" cy="3573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rot="5400000">
            <a:off x="4967175" y="2509050"/>
            <a:ext cx="3366300" cy="390300"/>
          </a:xfrm>
          <a:prstGeom prst="triangle">
            <a:avLst>
              <a:gd fmla="val 5011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txBox="1"/>
          <p:nvPr/>
        </p:nvSpPr>
        <p:spPr>
          <a:xfrm>
            <a:off x="6943800" y="1632225"/>
            <a:ext cx="2200200" cy="3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Bird needs to differentiate itself to stand out to </a:t>
            </a:r>
            <a:endParaRPr sz="2000"/>
          </a:p>
          <a:p>
            <a:pPr indent="0" lvl="0" marL="0" rtl="0" algn="l">
              <a:spcBef>
                <a:spcPts val="0"/>
              </a:spcBef>
              <a:spcAft>
                <a:spcPts val="0"/>
              </a:spcAft>
              <a:buNone/>
            </a:pPr>
            <a:r>
              <a:rPr b="1" lang="en" sz="2000"/>
              <a:t>1) university administration, </a:t>
            </a:r>
            <a:r>
              <a:rPr lang="en" sz="2000"/>
              <a:t>and</a:t>
            </a:r>
            <a:r>
              <a:rPr b="1" lang="en" sz="2000"/>
              <a:t> 2) students</a:t>
            </a:r>
            <a:r>
              <a:rPr lang="en" sz="2000"/>
              <a:t>. </a:t>
            </a:r>
            <a:endParaRPr sz="2000"/>
          </a:p>
        </p:txBody>
      </p:sp>
      <p:pic>
        <p:nvPicPr>
          <p:cNvPr id="531" name="Google Shape;531;p47"/>
          <p:cNvPicPr preferRelativeResize="0"/>
          <p:nvPr/>
        </p:nvPicPr>
        <p:blipFill>
          <a:blip r:embed="rId9">
            <a:alphaModFix/>
          </a:blip>
          <a:stretch>
            <a:fillRect/>
          </a:stretch>
        </p:blipFill>
        <p:spPr>
          <a:xfrm>
            <a:off x="903300" y="4819179"/>
            <a:ext cx="7337403" cy="329796"/>
          </a:xfrm>
          <a:prstGeom prst="rect">
            <a:avLst/>
          </a:prstGeom>
          <a:noFill/>
          <a:ln>
            <a:noFill/>
          </a:ln>
        </p:spPr>
      </p:pic>
      <p:pic>
        <p:nvPicPr>
          <p:cNvPr id="532" name="Google Shape;532;p47"/>
          <p:cNvPicPr preferRelativeResize="0"/>
          <p:nvPr/>
        </p:nvPicPr>
        <p:blipFill>
          <a:blip r:embed="rId10">
            <a:alphaModFix/>
          </a:blip>
          <a:stretch>
            <a:fillRect/>
          </a:stretch>
        </p:blipFill>
        <p:spPr>
          <a:xfrm>
            <a:off x="438600" y="4729225"/>
            <a:ext cx="427096" cy="414275"/>
          </a:xfrm>
          <a:prstGeom prst="rect">
            <a:avLst/>
          </a:prstGeom>
          <a:noFill/>
          <a:ln>
            <a:noFill/>
          </a:ln>
        </p:spPr>
      </p:pic>
      <p:pic>
        <p:nvPicPr>
          <p:cNvPr id="533" name="Google Shape;533;p47"/>
          <p:cNvPicPr preferRelativeResize="0"/>
          <p:nvPr/>
        </p:nvPicPr>
        <p:blipFill>
          <a:blip r:embed="rId10">
            <a:alphaModFix/>
          </a:blip>
          <a:stretch>
            <a:fillRect/>
          </a:stretch>
        </p:blipFill>
        <p:spPr>
          <a:xfrm>
            <a:off x="8240700" y="4729225"/>
            <a:ext cx="427096" cy="414275"/>
          </a:xfrm>
          <a:prstGeom prst="rect">
            <a:avLst/>
          </a:prstGeom>
          <a:noFill/>
          <a:ln>
            <a:noFill/>
          </a:ln>
        </p:spPr>
      </p:pic>
      <p:sp>
        <p:nvSpPr>
          <p:cNvPr id="534" name="Google Shape;534;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86" name="Google Shape;86;p16"/>
          <p:cNvSpPr/>
          <p:nvPr/>
        </p:nvSpPr>
        <p:spPr>
          <a:xfrm>
            <a:off x="3134575" y="13779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5849500" y="13779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3249600" y="1066800"/>
            <a:ext cx="2617800" cy="14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Recommendation</a:t>
            </a:r>
            <a:endParaRPr b="1" sz="1600"/>
          </a:p>
          <a:p>
            <a:pPr indent="0" lvl="0" marL="0" rtl="0" algn="ctr">
              <a:spcBef>
                <a:spcPts val="0"/>
              </a:spcBef>
              <a:spcAft>
                <a:spcPts val="0"/>
              </a:spcAft>
              <a:buNone/>
            </a:pPr>
            <a:r>
              <a:rPr lang="en" sz="1600"/>
              <a:t>Develop a strong pilot program, targeting early consumer adoption, to create a strong foundation for Bird at UVA</a:t>
            </a:r>
            <a:endParaRPr sz="1600"/>
          </a:p>
          <a:p>
            <a:pPr indent="0" lvl="0" marL="0" rtl="0" algn="l">
              <a:spcBef>
                <a:spcPts val="0"/>
              </a:spcBef>
              <a:spcAft>
                <a:spcPts val="0"/>
              </a:spcAft>
              <a:buNone/>
            </a:pPr>
            <a:r>
              <a:t/>
            </a:r>
            <a:endParaRPr sz="1600">
              <a:latin typeface="Proxima Nova"/>
              <a:ea typeface="Proxima Nova"/>
              <a:cs typeface="Proxima Nova"/>
              <a:sym typeface="Proxima Nova"/>
            </a:endParaRPr>
          </a:p>
        </p:txBody>
      </p:sp>
      <p:sp>
        <p:nvSpPr>
          <p:cNvPr id="89" name="Google Shape;89;p16"/>
          <p:cNvSpPr/>
          <p:nvPr/>
        </p:nvSpPr>
        <p:spPr>
          <a:xfrm>
            <a:off x="76200" y="33591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2811900" y="33591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nvSpPr>
        <p:spPr>
          <a:xfrm>
            <a:off x="258700" y="3232400"/>
            <a:ext cx="2523600" cy="14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Bird’s Value Proposition</a:t>
            </a:r>
            <a:endParaRPr b="1" sz="1600"/>
          </a:p>
          <a:p>
            <a:pPr indent="0" lvl="0" marL="0" rtl="0" algn="ctr">
              <a:spcBef>
                <a:spcPts val="0"/>
              </a:spcBef>
              <a:spcAft>
                <a:spcPts val="0"/>
              </a:spcAft>
              <a:buNone/>
            </a:pPr>
            <a:r>
              <a:rPr lang="en" sz="1600"/>
              <a:t>Capitalize on </a:t>
            </a:r>
            <a:r>
              <a:rPr lang="en" sz="1600"/>
              <a:t>Bird’s current positioning in the e-scooter space</a:t>
            </a:r>
            <a:endParaRPr sz="1600"/>
          </a:p>
        </p:txBody>
      </p:sp>
      <p:sp>
        <p:nvSpPr>
          <p:cNvPr id="92" name="Google Shape;92;p16"/>
          <p:cNvSpPr/>
          <p:nvPr/>
        </p:nvSpPr>
        <p:spPr>
          <a:xfrm>
            <a:off x="3116700" y="33528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5825550" y="33528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3290325" y="3239228"/>
            <a:ext cx="2523600" cy="14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Transportation Market</a:t>
            </a:r>
            <a:endParaRPr b="1" sz="1600"/>
          </a:p>
          <a:p>
            <a:pPr indent="0" lvl="0" marL="0" rtl="0" algn="ctr">
              <a:spcBef>
                <a:spcPts val="0"/>
              </a:spcBef>
              <a:spcAft>
                <a:spcPts val="0"/>
              </a:spcAft>
              <a:buNone/>
            </a:pPr>
            <a:r>
              <a:rPr lang="en" sz="1600"/>
              <a:t>Emphasize user experience in comparison to competitors at UVA</a:t>
            </a:r>
            <a:endParaRPr sz="1600"/>
          </a:p>
        </p:txBody>
      </p:sp>
      <p:sp>
        <p:nvSpPr>
          <p:cNvPr id="95" name="Google Shape;95;p16"/>
          <p:cNvSpPr/>
          <p:nvPr/>
        </p:nvSpPr>
        <p:spPr>
          <a:xfrm>
            <a:off x="6172200" y="33591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8839200" y="3359100"/>
            <a:ext cx="159900" cy="121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nvSpPr>
        <p:spPr>
          <a:xfrm>
            <a:off x="6321950" y="3235350"/>
            <a:ext cx="2523600" cy="14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Integration</a:t>
            </a:r>
            <a:endParaRPr b="1" sz="1600"/>
          </a:p>
          <a:p>
            <a:pPr indent="0" lvl="0" marL="0" rtl="0" algn="ctr">
              <a:spcBef>
                <a:spcPts val="0"/>
              </a:spcBef>
              <a:spcAft>
                <a:spcPts val="0"/>
              </a:spcAft>
              <a:buNone/>
            </a:pPr>
            <a:r>
              <a:rPr lang="en" sz="1600"/>
              <a:t>Operate in conjunction with university and consumer preferences</a:t>
            </a:r>
            <a:r>
              <a:rPr lang="en" sz="1600"/>
              <a:t> </a:t>
            </a:r>
            <a:endParaRPr sz="1600"/>
          </a:p>
        </p:txBody>
      </p:sp>
      <p:sp>
        <p:nvSpPr>
          <p:cNvPr id="98" name="Google Shape;98;p16"/>
          <p:cNvSpPr txBox="1"/>
          <p:nvPr/>
        </p:nvSpPr>
        <p:spPr>
          <a:xfrm>
            <a:off x="1212975" y="2693100"/>
            <a:ext cx="7806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Proxima Nova"/>
                <a:ea typeface="Proxima Nova"/>
                <a:cs typeface="Proxima Nova"/>
                <a:sym typeface="Proxima Nova"/>
              </a:rPr>
              <a:t>1</a:t>
            </a:r>
            <a:endParaRPr b="1" sz="3600">
              <a:solidFill>
                <a:schemeClr val="dk1"/>
              </a:solidFill>
              <a:latin typeface="Proxima Nova"/>
              <a:ea typeface="Proxima Nova"/>
              <a:cs typeface="Proxima Nova"/>
              <a:sym typeface="Proxima Nova"/>
            </a:endParaRPr>
          </a:p>
        </p:txBody>
      </p:sp>
      <p:sp>
        <p:nvSpPr>
          <p:cNvPr id="99" name="Google Shape;99;p16"/>
          <p:cNvSpPr txBox="1"/>
          <p:nvPr/>
        </p:nvSpPr>
        <p:spPr>
          <a:xfrm>
            <a:off x="4249613" y="2693100"/>
            <a:ext cx="7806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2"/>
                </a:solidFill>
                <a:latin typeface="Proxima Nova"/>
                <a:ea typeface="Proxima Nova"/>
                <a:cs typeface="Proxima Nova"/>
                <a:sym typeface="Proxima Nova"/>
              </a:rPr>
              <a:t>2</a:t>
            </a:r>
            <a:endParaRPr b="1" sz="3600">
              <a:solidFill>
                <a:schemeClr val="accent2"/>
              </a:solidFill>
              <a:latin typeface="Proxima Nova"/>
              <a:ea typeface="Proxima Nova"/>
              <a:cs typeface="Proxima Nova"/>
              <a:sym typeface="Proxima Nova"/>
            </a:endParaRPr>
          </a:p>
        </p:txBody>
      </p:sp>
      <p:sp>
        <p:nvSpPr>
          <p:cNvPr id="100" name="Google Shape;100;p16"/>
          <p:cNvSpPr txBox="1"/>
          <p:nvPr/>
        </p:nvSpPr>
        <p:spPr>
          <a:xfrm>
            <a:off x="7286263" y="2693100"/>
            <a:ext cx="7806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2"/>
                </a:solidFill>
                <a:latin typeface="Proxima Nova"/>
                <a:ea typeface="Proxima Nova"/>
                <a:cs typeface="Proxima Nova"/>
                <a:sym typeface="Proxima Nova"/>
              </a:rPr>
              <a:t> </a:t>
            </a:r>
            <a:r>
              <a:rPr b="1" lang="en" sz="3600">
                <a:solidFill>
                  <a:schemeClr val="accent2"/>
                </a:solidFill>
                <a:latin typeface="Proxima Nova"/>
                <a:ea typeface="Proxima Nova"/>
                <a:cs typeface="Proxima Nova"/>
                <a:sym typeface="Proxima Nova"/>
              </a:rPr>
              <a:t>3 </a:t>
            </a:r>
            <a:endParaRPr b="1" sz="3600">
              <a:solidFill>
                <a:schemeClr val="accent2"/>
              </a:solidFill>
              <a:latin typeface="Proxima Nova"/>
              <a:ea typeface="Proxima Nova"/>
              <a:cs typeface="Proxima Nova"/>
              <a:sym typeface="Proxima Nova"/>
            </a:endParaRPr>
          </a:p>
        </p:txBody>
      </p:sp>
      <p:sp>
        <p:nvSpPr>
          <p:cNvPr id="101" name="Google Shape;101;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Bird’s Value Proposition</a:t>
            </a:r>
            <a:endParaRPr/>
          </a:p>
        </p:txBody>
      </p:sp>
      <p:sp>
        <p:nvSpPr>
          <p:cNvPr id="107" name="Google Shape;107;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292200" y="228600"/>
            <a:ext cx="1248150" cy="1210700"/>
          </a:xfrm>
          <a:prstGeom prst="rect">
            <a:avLst/>
          </a:prstGeom>
          <a:noFill/>
          <a:ln>
            <a:noFill/>
          </a:ln>
        </p:spPr>
      </p:pic>
      <p:sp>
        <p:nvSpPr>
          <p:cNvPr id="113" name="Google Shape;113;p18"/>
          <p:cNvSpPr txBox="1"/>
          <p:nvPr/>
        </p:nvSpPr>
        <p:spPr>
          <a:xfrm>
            <a:off x="474400" y="1597975"/>
            <a:ext cx="8102400" cy="298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Total financing at </a:t>
            </a:r>
            <a:r>
              <a:rPr b="1" lang="en" sz="2400">
                <a:solidFill>
                  <a:schemeClr val="dk1"/>
                </a:solidFill>
              </a:rPr>
              <a:t>$418 million</a:t>
            </a:r>
            <a:endParaRPr b="1" sz="2400">
              <a:solidFill>
                <a:schemeClr val="dk1"/>
              </a:solidFill>
            </a:endParaRPr>
          </a:p>
          <a:p>
            <a:pPr indent="0" lvl="0" marL="0" rtl="0" algn="l">
              <a:lnSpc>
                <a:spcPct val="150000"/>
              </a:lnSpc>
              <a:spcBef>
                <a:spcPts val="0"/>
              </a:spcBef>
              <a:spcAft>
                <a:spcPts val="0"/>
              </a:spcAft>
              <a:buNone/>
            </a:pPr>
            <a:r>
              <a:rPr b="1" lang="en" sz="2400">
                <a:solidFill>
                  <a:schemeClr val="dk1"/>
                </a:solidFill>
              </a:rPr>
              <a:t>73</a:t>
            </a:r>
            <a:r>
              <a:rPr lang="en" sz="2400"/>
              <a:t> </a:t>
            </a:r>
            <a:r>
              <a:rPr lang="en" sz="2000"/>
              <a:t>cities across the United States</a:t>
            </a:r>
            <a:endParaRPr sz="2000"/>
          </a:p>
          <a:p>
            <a:pPr indent="0" lvl="0" marL="0" rtl="0" algn="l">
              <a:lnSpc>
                <a:spcPct val="150000"/>
              </a:lnSpc>
              <a:spcBef>
                <a:spcPts val="0"/>
              </a:spcBef>
              <a:spcAft>
                <a:spcPts val="0"/>
              </a:spcAft>
              <a:buNone/>
            </a:pPr>
            <a:r>
              <a:rPr b="1" lang="en" sz="2400">
                <a:solidFill>
                  <a:schemeClr val="dk1"/>
                </a:solidFill>
              </a:rPr>
              <a:t>17</a:t>
            </a:r>
            <a:r>
              <a:rPr lang="en" sz="2400"/>
              <a:t> </a:t>
            </a:r>
            <a:r>
              <a:rPr lang="en" sz="2000"/>
              <a:t>universities across the United States</a:t>
            </a:r>
            <a:endParaRPr sz="2000"/>
          </a:p>
          <a:p>
            <a:pPr indent="0" lvl="0" marL="0" rtl="0" algn="l">
              <a:lnSpc>
                <a:spcPct val="150000"/>
              </a:lnSpc>
              <a:spcBef>
                <a:spcPts val="0"/>
              </a:spcBef>
              <a:spcAft>
                <a:spcPts val="0"/>
              </a:spcAft>
              <a:buNone/>
            </a:pPr>
            <a:r>
              <a:rPr lang="en" sz="2000"/>
              <a:t>Total number of users at over </a:t>
            </a:r>
            <a:r>
              <a:rPr b="1" lang="en" sz="2400">
                <a:solidFill>
                  <a:schemeClr val="dk1"/>
                </a:solidFill>
              </a:rPr>
              <a:t>2 million</a:t>
            </a:r>
            <a:endParaRPr b="1" sz="2400">
              <a:solidFill>
                <a:schemeClr val="dk1"/>
              </a:solidFill>
            </a:endParaRPr>
          </a:p>
          <a:p>
            <a:pPr indent="0" lvl="0" marL="0" rtl="0" algn="l">
              <a:lnSpc>
                <a:spcPct val="150000"/>
              </a:lnSpc>
              <a:spcBef>
                <a:spcPts val="0"/>
              </a:spcBef>
              <a:spcAft>
                <a:spcPts val="0"/>
              </a:spcAft>
              <a:buNone/>
            </a:pPr>
            <a:r>
              <a:t/>
            </a:r>
            <a:endParaRPr sz="2000"/>
          </a:p>
          <a:p>
            <a:pPr indent="0" lvl="0" marL="0" rtl="0" algn="l">
              <a:lnSpc>
                <a:spcPct val="150000"/>
              </a:lnSpc>
              <a:spcBef>
                <a:spcPts val="0"/>
              </a:spcBef>
              <a:spcAft>
                <a:spcPts val="0"/>
              </a:spcAft>
              <a:buNone/>
            </a:pPr>
            <a:r>
              <a:rPr b="1" lang="en" sz="2000">
                <a:solidFill>
                  <a:schemeClr val="dk1"/>
                </a:solidFill>
              </a:rPr>
              <a:t>“Be free from traffic and pollution”</a:t>
            </a:r>
            <a:endParaRPr b="1"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ctr">
              <a:spcBef>
                <a:spcPts val="0"/>
              </a:spcBef>
              <a:spcAft>
                <a:spcPts val="0"/>
              </a:spcAft>
              <a:buClr>
                <a:srgbClr val="000000"/>
              </a:buClr>
              <a:buSzPts val="1100"/>
              <a:buFont typeface="Arial"/>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000"/>
          </a:p>
        </p:txBody>
      </p:sp>
      <p:pic>
        <p:nvPicPr>
          <p:cNvPr id="114" name="Google Shape;114;p18"/>
          <p:cNvPicPr preferRelativeResize="0"/>
          <p:nvPr/>
        </p:nvPicPr>
        <p:blipFill>
          <a:blip r:embed="rId4">
            <a:alphaModFix/>
          </a:blip>
          <a:stretch>
            <a:fillRect/>
          </a:stretch>
        </p:blipFill>
        <p:spPr>
          <a:xfrm>
            <a:off x="5951125" y="3089200"/>
            <a:ext cx="2619375" cy="1743075"/>
          </a:xfrm>
          <a:prstGeom prst="rect">
            <a:avLst/>
          </a:prstGeom>
          <a:noFill/>
          <a:ln>
            <a:noFill/>
          </a:ln>
        </p:spPr>
      </p:pic>
      <p:pic>
        <p:nvPicPr>
          <p:cNvPr id="115" name="Google Shape;115;p18"/>
          <p:cNvPicPr preferRelativeResize="0"/>
          <p:nvPr/>
        </p:nvPicPr>
        <p:blipFill>
          <a:blip r:embed="rId5">
            <a:alphaModFix/>
          </a:blip>
          <a:stretch>
            <a:fillRect/>
          </a:stretch>
        </p:blipFill>
        <p:spPr>
          <a:xfrm>
            <a:off x="6055175" y="1380524"/>
            <a:ext cx="2619375" cy="1645829"/>
          </a:xfrm>
          <a:prstGeom prst="rect">
            <a:avLst/>
          </a:prstGeom>
          <a:noFill/>
          <a:ln>
            <a:noFill/>
          </a:ln>
        </p:spPr>
      </p:pic>
      <p:pic>
        <p:nvPicPr>
          <p:cNvPr id="116" name="Google Shape;116;p18"/>
          <p:cNvPicPr preferRelativeResize="0"/>
          <p:nvPr/>
        </p:nvPicPr>
        <p:blipFill>
          <a:blip r:embed="rId6">
            <a:alphaModFix/>
          </a:blip>
          <a:stretch>
            <a:fillRect/>
          </a:stretch>
        </p:blipFill>
        <p:spPr>
          <a:xfrm>
            <a:off x="903300" y="4819179"/>
            <a:ext cx="7337403" cy="329796"/>
          </a:xfrm>
          <a:prstGeom prst="rect">
            <a:avLst/>
          </a:prstGeom>
          <a:noFill/>
          <a:ln>
            <a:noFill/>
          </a:ln>
        </p:spPr>
      </p:pic>
      <p:sp>
        <p:nvSpPr>
          <p:cNvPr id="117" name="Google Shape;117;p18"/>
          <p:cNvSpPr txBox="1"/>
          <p:nvPr>
            <p:ph type="title"/>
          </p:nvPr>
        </p:nvSpPr>
        <p:spPr>
          <a:xfrm>
            <a:off x="311700" y="44502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00000"/>
                </a:solidFill>
              </a:rPr>
              <a:t>             is a rapidly growing e-scooter company</a:t>
            </a:r>
            <a:endParaRPr sz="3000">
              <a:solidFill>
                <a:srgbClr val="000000"/>
              </a:solidFill>
            </a:endParaRPr>
          </a:p>
        </p:txBody>
      </p:sp>
      <p:pic>
        <p:nvPicPr>
          <p:cNvPr id="118" name="Google Shape;118;p18"/>
          <p:cNvPicPr preferRelativeResize="0"/>
          <p:nvPr/>
        </p:nvPicPr>
        <p:blipFill>
          <a:blip r:embed="rId7">
            <a:alphaModFix/>
          </a:blip>
          <a:stretch>
            <a:fillRect/>
          </a:stretch>
        </p:blipFill>
        <p:spPr>
          <a:xfrm>
            <a:off x="438600" y="4729225"/>
            <a:ext cx="427096" cy="414275"/>
          </a:xfrm>
          <a:prstGeom prst="rect">
            <a:avLst/>
          </a:prstGeom>
          <a:noFill/>
          <a:ln>
            <a:noFill/>
          </a:ln>
        </p:spPr>
      </p:pic>
      <p:pic>
        <p:nvPicPr>
          <p:cNvPr id="119" name="Google Shape;119;p18"/>
          <p:cNvPicPr preferRelativeResize="0"/>
          <p:nvPr/>
        </p:nvPicPr>
        <p:blipFill>
          <a:blip r:embed="rId7">
            <a:alphaModFix/>
          </a:blip>
          <a:stretch>
            <a:fillRect/>
          </a:stretch>
        </p:blipFill>
        <p:spPr>
          <a:xfrm>
            <a:off x="8240700" y="4729225"/>
            <a:ext cx="427096" cy="414275"/>
          </a:xfrm>
          <a:prstGeom prst="rect">
            <a:avLst/>
          </a:prstGeom>
          <a:noFill/>
          <a:ln>
            <a:noFill/>
          </a:ln>
        </p:spPr>
      </p:pic>
      <p:sp>
        <p:nvSpPr>
          <p:cNvPr id="120" name="Google Shape;120;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9"/>
          <p:cNvPicPr preferRelativeResize="0"/>
          <p:nvPr/>
        </p:nvPicPr>
        <p:blipFill rotWithShape="1">
          <a:blip r:embed="rId3">
            <a:alphaModFix/>
          </a:blip>
          <a:srcRect b="2753" l="876" r="1704" t="1962"/>
          <a:stretch/>
        </p:blipFill>
        <p:spPr>
          <a:xfrm>
            <a:off x="800400" y="1441300"/>
            <a:ext cx="7479049" cy="3149075"/>
          </a:xfrm>
          <a:prstGeom prst="rect">
            <a:avLst/>
          </a:prstGeom>
          <a:noFill/>
          <a:ln>
            <a:noFill/>
          </a:ln>
        </p:spPr>
      </p:pic>
      <p:sp>
        <p:nvSpPr>
          <p:cNvPr id="127" name="Google Shape;127;p19"/>
          <p:cNvSpPr/>
          <p:nvPr/>
        </p:nvSpPr>
        <p:spPr>
          <a:xfrm>
            <a:off x="1902575" y="2913700"/>
            <a:ext cx="1325400" cy="380700"/>
          </a:xfrm>
          <a:prstGeom prst="wedgeRectCallout">
            <a:avLst>
              <a:gd fmla="val 56811" name="adj1"/>
              <a:gd fmla="val 94285"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Very Positive</a:t>
            </a:r>
            <a:endParaRPr/>
          </a:p>
        </p:txBody>
      </p:sp>
      <p:sp>
        <p:nvSpPr>
          <p:cNvPr id="128" name="Google Shape;128;p19"/>
          <p:cNvSpPr/>
          <p:nvPr/>
        </p:nvSpPr>
        <p:spPr>
          <a:xfrm>
            <a:off x="5440250" y="1845825"/>
            <a:ext cx="1028400" cy="380700"/>
          </a:xfrm>
          <a:prstGeom prst="wedgeRectCallout">
            <a:avLst>
              <a:gd fmla="val -37740" name="adj1"/>
              <a:gd fmla="val 9600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Unsure</a:t>
            </a:r>
            <a:endParaRPr/>
          </a:p>
        </p:txBody>
      </p:sp>
      <p:sp>
        <p:nvSpPr>
          <p:cNvPr id="129" name="Google Shape;129;p19"/>
          <p:cNvSpPr/>
          <p:nvPr/>
        </p:nvSpPr>
        <p:spPr>
          <a:xfrm>
            <a:off x="1602675" y="1845825"/>
            <a:ext cx="1889700" cy="380700"/>
          </a:xfrm>
          <a:prstGeom prst="wedgeRectCallout">
            <a:avLst>
              <a:gd fmla="val 56811" name="adj1"/>
              <a:gd fmla="val 94285"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Somewhat</a:t>
            </a:r>
            <a:r>
              <a:rPr lang="en"/>
              <a:t> Positive</a:t>
            </a:r>
            <a:endParaRPr/>
          </a:p>
        </p:txBody>
      </p:sp>
      <p:pic>
        <p:nvPicPr>
          <p:cNvPr id="130" name="Google Shape;130;p19"/>
          <p:cNvPicPr preferRelativeResize="0"/>
          <p:nvPr/>
        </p:nvPicPr>
        <p:blipFill>
          <a:blip r:embed="rId4">
            <a:alphaModFix/>
          </a:blip>
          <a:stretch>
            <a:fillRect/>
          </a:stretch>
        </p:blipFill>
        <p:spPr>
          <a:xfrm>
            <a:off x="903300" y="4819179"/>
            <a:ext cx="7337403" cy="329796"/>
          </a:xfrm>
          <a:prstGeom prst="rect">
            <a:avLst/>
          </a:prstGeom>
          <a:noFill/>
          <a:ln>
            <a:noFill/>
          </a:ln>
        </p:spPr>
      </p:pic>
      <p:sp>
        <p:nvSpPr>
          <p:cNvPr id="131" name="Google Shape;131;p19"/>
          <p:cNvSpPr txBox="1"/>
          <p:nvPr>
            <p:ph type="title"/>
          </p:nvPr>
        </p:nvSpPr>
        <p:spPr>
          <a:xfrm>
            <a:off x="311700" y="445025"/>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000000"/>
                </a:solidFill>
              </a:rPr>
              <a:t>56% of UVA students view Bird positively</a:t>
            </a:r>
            <a:endParaRPr sz="3000">
              <a:solidFill>
                <a:srgbClr val="000000"/>
              </a:solidFill>
            </a:endParaRPr>
          </a:p>
        </p:txBody>
      </p:sp>
      <p:pic>
        <p:nvPicPr>
          <p:cNvPr id="132" name="Google Shape;132;p19"/>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133" name="Google Shape;133;p19"/>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134" name="Google Shape;134;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b="2319" l="1739" r="2181" t="3403"/>
          <a:stretch/>
        </p:blipFill>
        <p:spPr>
          <a:xfrm>
            <a:off x="432475" y="1146125"/>
            <a:ext cx="5704776" cy="3395275"/>
          </a:xfrm>
          <a:prstGeom prst="rect">
            <a:avLst/>
          </a:prstGeom>
          <a:noFill/>
          <a:ln>
            <a:noFill/>
          </a:ln>
        </p:spPr>
      </p:pic>
      <p:grpSp>
        <p:nvGrpSpPr>
          <p:cNvPr id="140" name="Google Shape;140;p20"/>
          <p:cNvGrpSpPr/>
          <p:nvPr/>
        </p:nvGrpSpPr>
        <p:grpSpPr>
          <a:xfrm>
            <a:off x="1640400" y="1284150"/>
            <a:ext cx="7201975" cy="3076650"/>
            <a:chOff x="1640400" y="1131750"/>
            <a:chExt cx="7201975" cy="3076650"/>
          </a:xfrm>
        </p:grpSpPr>
        <p:sp>
          <p:nvSpPr>
            <p:cNvPr id="141" name="Google Shape;141;p20"/>
            <p:cNvSpPr/>
            <p:nvPr/>
          </p:nvSpPr>
          <p:spPr>
            <a:xfrm>
              <a:off x="1640400" y="3671400"/>
              <a:ext cx="540300" cy="5370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nvSpPr>
          <p:spPr>
            <a:xfrm>
              <a:off x="6496075" y="1131750"/>
              <a:ext cx="2346300" cy="14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At 3 rides per scooter per day, Bird starts to become </a:t>
              </a:r>
              <a:r>
                <a:rPr b="1" lang="en" sz="1600">
                  <a:solidFill>
                    <a:srgbClr val="6AA84F"/>
                  </a:solidFill>
                </a:rPr>
                <a:t>profitable.</a:t>
              </a:r>
              <a:r>
                <a:rPr lang="en"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pSp>
      <p:grpSp>
        <p:nvGrpSpPr>
          <p:cNvPr id="143" name="Google Shape;143;p20"/>
          <p:cNvGrpSpPr/>
          <p:nvPr/>
        </p:nvGrpSpPr>
        <p:grpSpPr>
          <a:xfrm>
            <a:off x="3744900" y="1919000"/>
            <a:ext cx="5097475" cy="2771300"/>
            <a:chOff x="3744900" y="1766600"/>
            <a:chExt cx="5097475" cy="2771300"/>
          </a:xfrm>
        </p:grpSpPr>
        <p:sp>
          <p:nvSpPr>
            <p:cNvPr id="144" name="Google Shape;144;p20"/>
            <p:cNvSpPr txBox="1"/>
            <p:nvPr/>
          </p:nvSpPr>
          <p:spPr>
            <a:xfrm>
              <a:off x="6496075" y="1887700"/>
              <a:ext cx="2346300" cy="26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rPr>
                <a:t>However, Bird should aim to become profitable </a:t>
              </a:r>
              <a:r>
                <a:rPr b="1" lang="en" sz="1600">
                  <a:solidFill>
                    <a:schemeClr val="dk1"/>
                  </a:solidFill>
                </a:rPr>
                <a:t>within the first month</a:t>
              </a:r>
              <a:r>
                <a:rPr lang="en" sz="1600">
                  <a:solidFill>
                    <a:schemeClr val="dk2"/>
                  </a:solidFill>
                </a:rPr>
                <a:t> of launching at UVA. </a:t>
              </a:r>
              <a:endParaRPr sz="1600">
                <a:solidFill>
                  <a:schemeClr val="dk2"/>
                </a:solidFill>
              </a:endParaRPr>
            </a:p>
          </p:txBody>
        </p:sp>
        <p:cxnSp>
          <p:nvCxnSpPr>
            <p:cNvPr id="145" name="Google Shape;145;p20"/>
            <p:cNvCxnSpPr/>
            <p:nvPr/>
          </p:nvCxnSpPr>
          <p:spPr>
            <a:xfrm rot="10800000">
              <a:off x="3744900" y="1766600"/>
              <a:ext cx="0" cy="1987500"/>
            </a:xfrm>
            <a:prstGeom prst="straightConnector1">
              <a:avLst/>
            </a:prstGeom>
            <a:noFill/>
            <a:ln cap="flat" cmpd="sng" w="19050">
              <a:solidFill>
                <a:schemeClr val="dk1"/>
              </a:solidFill>
              <a:prstDash val="solid"/>
              <a:round/>
              <a:headEnd len="med" w="med" type="none"/>
              <a:tailEnd len="med" w="med" type="none"/>
            </a:ln>
          </p:spPr>
        </p:cxnSp>
        <p:sp>
          <p:nvSpPr>
            <p:cNvPr id="146" name="Google Shape;146;p20"/>
            <p:cNvSpPr/>
            <p:nvPr/>
          </p:nvSpPr>
          <p:spPr>
            <a:xfrm>
              <a:off x="3809325" y="2635488"/>
              <a:ext cx="2079600" cy="280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0"/>
          <p:cNvSpPr txBox="1"/>
          <p:nvPr/>
        </p:nvSpPr>
        <p:spPr>
          <a:xfrm>
            <a:off x="892250" y="4589400"/>
            <a:ext cx="3791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Source: </a:t>
            </a:r>
            <a:r>
              <a:rPr i="1" lang="en" sz="1000" u="sng">
                <a:solidFill>
                  <a:schemeClr val="hlink"/>
                </a:solidFill>
                <a:hlinkClick action="ppaction://hlinksldjump" r:id="rId4"/>
              </a:rPr>
              <a:t>Bird financial assumptions</a:t>
            </a:r>
            <a:r>
              <a:rPr i="1" lang="en" sz="1000"/>
              <a:t> </a:t>
            </a:r>
            <a:endParaRPr i="1" sz="1000"/>
          </a:p>
        </p:txBody>
      </p:sp>
      <p:pic>
        <p:nvPicPr>
          <p:cNvPr id="148" name="Google Shape;148;p20"/>
          <p:cNvPicPr preferRelativeResize="0"/>
          <p:nvPr/>
        </p:nvPicPr>
        <p:blipFill>
          <a:blip r:embed="rId5">
            <a:alphaModFix/>
          </a:blip>
          <a:stretch>
            <a:fillRect/>
          </a:stretch>
        </p:blipFill>
        <p:spPr>
          <a:xfrm>
            <a:off x="903300" y="4819179"/>
            <a:ext cx="7337403" cy="329796"/>
          </a:xfrm>
          <a:prstGeom prst="rect">
            <a:avLst/>
          </a:prstGeom>
          <a:noFill/>
          <a:ln>
            <a:noFill/>
          </a:ln>
        </p:spPr>
      </p:pic>
      <p:sp>
        <p:nvSpPr>
          <p:cNvPr id="149" name="Google Shape;149;p20"/>
          <p:cNvSpPr txBox="1"/>
          <p:nvPr>
            <p:ph type="title"/>
          </p:nvPr>
        </p:nvSpPr>
        <p:spPr>
          <a:xfrm>
            <a:off x="311700" y="295950"/>
            <a:ext cx="8520600" cy="6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000000"/>
                </a:solidFill>
              </a:rPr>
              <a:t>Scooter rides per day are key to</a:t>
            </a:r>
            <a:r>
              <a:rPr lang="en" sz="2900">
                <a:solidFill>
                  <a:srgbClr val="000000"/>
                </a:solidFill>
              </a:rPr>
              <a:t> Bird’s</a:t>
            </a:r>
            <a:r>
              <a:rPr lang="en" sz="2900">
                <a:solidFill>
                  <a:srgbClr val="000000"/>
                </a:solidFill>
              </a:rPr>
              <a:t> success</a:t>
            </a:r>
            <a:endParaRPr sz="2900">
              <a:solidFill>
                <a:srgbClr val="000000"/>
              </a:solidFill>
            </a:endParaRPr>
          </a:p>
        </p:txBody>
      </p:sp>
      <p:pic>
        <p:nvPicPr>
          <p:cNvPr id="150" name="Google Shape;150;p20"/>
          <p:cNvPicPr preferRelativeResize="0"/>
          <p:nvPr/>
        </p:nvPicPr>
        <p:blipFill>
          <a:blip r:embed="rId6">
            <a:alphaModFix/>
          </a:blip>
          <a:stretch>
            <a:fillRect/>
          </a:stretch>
        </p:blipFill>
        <p:spPr>
          <a:xfrm>
            <a:off x="438600" y="4727125"/>
            <a:ext cx="429250" cy="416375"/>
          </a:xfrm>
          <a:prstGeom prst="rect">
            <a:avLst/>
          </a:prstGeom>
          <a:noFill/>
          <a:ln>
            <a:noFill/>
          </a:ln>
        </p:spPr>
      </p:pic>
      <p:pic>
        <p:nvPicPr>
          <p:cNvPr id="151" name="Google Shape;151;p20"/>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152" name="Google Shape;152;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UVA’s Current Transportation Market</a:t>
            </a:r>
            <a:endParaRPr/>
          </a:p>
        </p:txBody>
      </p:sp>
      <p:sp>
        <p:nvSpPr>
          <p:cNvPr id="158" name="Google Shape;158;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lum bird">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